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marpreet Ahluwal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621F51-5A20-4670-8B76-455B1DC13955}">
  <a:tblStyle styleId="{72621F51-5A20-4670-8B76-455B1DC13955}"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6-30T18:34:45.570">
    <p:pos x="196" y="107"/>
    <p:text>Click on the title of the requirement to go to the templated slide to enter your submission.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6-24T14:42:23.918">
    <p:pos x="6000" y="0"/>
    <p:text>Click on the title of the requirement to go to the templated slide to enter your submission.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d3f94d2e3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3d3f94d2e3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3d3f94d2e3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3d3f94d2e3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d3f94d2e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d3f94d2e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3d3f94d2e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d3f94d2e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d3f94d2e3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d3f94d2e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3d3f94d2e3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3d3f94d2e3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d3f94d2e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d3f94d2e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d3f94d2e3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d3f94d2e3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3d3f94d2e3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3d3f94d2e3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3d3f94d2e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3d3f94d2e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3d3f94d2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3d3f94d2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d3f94d2e3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3d3f94d2e3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3d3f94d2e3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3d3f94d2e3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3d3f94d2e3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3d3f94d2e3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3d3f94d2e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3d3f94d2e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3d5c87fb39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3d5c87fb39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3d3f94d2e3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3d3f94d2e3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3d3f94d2e3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3d3f94d2e3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3d5c87fb39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33d5c87fb39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3d3f94d2e3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3d3f94d2e3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6c64b6a65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6c64b6a65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3d5c87fb39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3d5c87fb39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3d3f94d2e3_0_2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3d3f94d2e3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3d3f94d2e3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3d3f94d2e3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3d3f94d2e3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3d3f94d2e3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3d3f94d2e3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3d3f94d2e3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3d5c87fb3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3d5c87fb3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3d3f94d2e3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3d3f94d2e3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3d5c87fb3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3d5c87fb3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33d3f94d2e3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33d3f94d2e3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3d5c87fb3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3d5c87fb3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3d3f94d2e3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3d3f94d2e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d3f94d2e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d3f94d2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3d3f94d2e3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3d3f94d2e3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3d3f94d2e3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3d3f94d2e3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3d3f94d2e3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3d3f94d2e3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3d3f94d2e3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3d3f94d2e3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3d3f94d2e3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33d3f94d2e3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3d3f94d2e3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3d3f94d2e3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d3f94d2e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3d3f94d2e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3d3f94d2e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3d3f94d2e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33d3f94d2e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33d3f94d2e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3d3f94d2e3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3d3f94d2e3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3d3f94d2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3d3f94d2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33d3f94d2e3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33d3f94d2e3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33d3f94d2e3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33d3f94d2e3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3d3f94d2e3_0_3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1" name="Google Shape;451;g33d3f94d2e3_0_3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3d3f94d2e3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3d3f94d2e3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3d3f94d2e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33d3f94d2e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3d3f94d2e3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3d3f94d2e3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33d3f94d2e3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33d3f94d2e3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6c64b6a65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6c64b6a65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36c64b6a651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36c64b6a651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6c64b6a65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6c64b6a65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3d3f94d2e3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3d3f94d2e3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36c64b6a65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6" name="Google Shape;516;g36c64b6a65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3d3f94d2e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33d3f94d2e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3d3f94d2e3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33d3f94d2e3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33d5c87fb39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3d5c87fb3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33d3f94d2e3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33d3f94d2e3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3d3f94d2e3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3d3f94d2e3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3d3f94d2e3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3d3f94d2e3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d3f94d2e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d3f94d2e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slide" Target="/ppt/slid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slide" Target="/ppt/slid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slide" Target="/ppt/slid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slide" Target="/ppt/slid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slide" Target="/ppt/slid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slide" Target="/ppt/slid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slide" Target="/ppt/slid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slide" Target="/ppt/slid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slide" Target="/ppt/slides/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slide" Target="/ppt/slid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slide" Target="/ppt/slid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slide" Target="/ppt/slid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slide" Target="/ppt/slides/slid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slide" Target="/ppt/slid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slide" Target="/ppt/slides/sl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slide" Target="/ppt/slides/sl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slide" Target="/ppt/slides/slide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slide" Target="/ppt/slid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slide" Target="/ppt/slides/slide4.xml"/></Relationships>
</file>

<file path=ppt/slides/_rels/slide3.xml.rels><?xml version="1.0" encoding="UTF-8" standalone="yes"?><Relationships xmlns="http://schemas.openxmlformats.org/package/2006/relationships"><Relationship Id="rId20" Type="http://schemas.openxmlformats.org/officeDocument/2006/relationships/slide" Target="/ppt/slides/slide27.xml"/><Relationship Id="rId22" Type="http://schemas.openxmlformats.org/officeDocument/2006/relationships/slide" Target="/ppt/slides/slide42.xml"/><Relationship Id="rId21" Type="http://schemas.openxmlformats.org/officeDocument/2006/relationships/slide" Target="/ppt/slides/slide29.xml"/><Relationship Id="rId24" Type="http://schemas.openxmlformats.org/officeDocument/2006/relationships/slide" Target="/ppt/slides/slide40.xml"/><Relationship Id="rId23" Type="http://schemas.openxmlformats.org/officeDocument/2006/relationships/slide" Target="/ppt/slides/slide43.xml"/><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slide" Target="/ppt/slides/slide13.xml"/><Relationship Id="rId9" Type="http://schemas.openxmlformats.org/officeDocument/2006/relationships/slide" Target="/ppt/slides/slide18.xml"/><Relationship Id="rId26" Type="http://schemas.openxmlformats.org/officeDocument/2006/relationships/slide" Target="/ppt/slides/slide46.xml"/><Relationship Id="rId25" Type="http://schemas.openxmlformats.org/officeDocument/2006/relationships/slide" Target="/ppt/slides/slide41.xml"/><Relationship Id="rId28" Type="http://schemas.openxmlformats.org/officeDocument/2006/relationships/slide" Target="/ppt/slides/slide44.xml"/><Relationship Id="rId27" Type="http://schemas.openxmlformats.org/officeDocument/2006/relationships/slide" Target="/ppt/slides/slide47.xml"/><Relationship Id="rId5" Type="http://schemas.openxmlformats.org/officeDocument/2006/relationships/slide" Target="/ppt/slides/slide14.xml"/><Relationship Id="rId6" Type="http://schemas.openxmlformats.org/officeDocument/2006/relationships/slide" Target="/ppt/slides/slide15.xml"/><Relationship Id="rId29" Type="http://schemas.openxmlformats.org/officeDocument/2006/relationships/slide" Target="/ppt/slides/slide45.xml"/><Relationship Id="rId7" Type="http://schemas.openxmlformats.org/officeDocument/2006/relationships/slide" Target="/ppt/slides/slide17.xml"/><Relationship Id="rId8" Type="http://schemas.openxmlformats.org/officeDocument/2006/relationships/slide" Target="/ppt/slides/slide16.xml"/><Relationship Id="rId11" Type="http://schemas.openxmlformats.org/officeDocument/2006/relationships/slide" Target="/ppt/slides/slide21.xml"/><Relationship Id="rId10" Type="http://schemas.openxmlformats.org/officeDocument/2006/relationships/slide" Target="/ppt/slides/slide20.xml"/><Relationship Id="rId13" Type="http://schemas.openxmlformats.org/officeDocument/2006/relationships/slide" Target="/ppt/slides/slide23.xml"/><Relationship Id="rId12" Type="http://schemas.openxmlformats.org/officeDocument/2006/relationships/slide" Target="/ppt/slides/slide22.xml"/><Relationship Id="rId15" Type="http://schemas.openxmlformats.org/officeDocument/2006/relationships/slide" Target="/ppt/slides/slide25.xml"/><Relationship Id="rId14" Type="http://schemas.openxmlformats.org/officeDocument/2006/relationships/slide" Target="/ppt/slides/slide24.xml"/><Relationship Id="rId17" Type="http://schemas.openxmlformats.org/officeDocument/2006/relationships/slide" Target="/ppt/slides/slide30.xml"/><Relationship Id="rId16" Type="http://schemas.openxmlformats.org/officeDocument/2006/relationships/slide" Target="/ppt/slides/slide28.xml"/><Relationship Id="rId19" Type="http://schemas.openxmlformats.org/officeDocument/2006/relationships/slide" Target="/ppt/slides/slide40.xml"/><Relationship Id="rId18" Type="http://schemas.openxmlformats.org/officeDocument/2006/relationships/slide" Target="/ppt/slides/slide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slide" Target="/ppt/slides/slid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slide" Target="/ppt/slid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ppt/slid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slide" Target="/ppt/slid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slide" Target="/ppt/slides/slid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slide" Target="/ppt/slides/slid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slide" Target="/ppt/slid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slide" Target="/ppt/slid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slide" Target="/ppt/slides/slid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slide" Target="/ppt/slides/slide4.xml"/></Relationships>
</file>

<file path=ppt/slides/_rels/slide4.xml.rels><?xml version="1.0" encoding="UTF-8" standalone="yes"?><Relationships xmlns="http://schemas.openxmlformats.org/package/2006/relationships"><Relationship Id="rId20" Type="http://schemas.openxmlformats.org/officeDocument/2006/relationships/slide" Target="/ppt/slides/slide59.xml"/><Relationship Id="rId22" Type="http://schemas.openxmlformats.org/officeDocument/2006/relationships/slide" Target="/ppt/slides/slide61.xml"/><Relationship Id="rId21" Type="http://schemas.openxmlformats.org/officeDocument/2006/relationships/slide" Target="/ppt/slides/slide60.xml"/><Relationship Id="rId24" Type="http://schemas.openxmlformats.org/officeDocument/2006/relationships/slide" Target="/ppt/slides/slide63.xml"/><Relationship Id="rId23" Type="http://schemas.openxmlformats.org/officeDocument/2006/relationships/slide" Target="/ppt/slides/slide62.xm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2.xml"/><Relationship Id="rId4" Type="http://schemas.openxmlformats.org/officeDocument/2006/relationships/slide" Target="/ppt/slides/slide33.xml"/><Relationship Id="rId9" Type="http://schemas.openxmlformats.org/officeDocument/2006/relationships/slide" Target="/ppt/slides/slide38.xml"/><Relationship Id="rId25" Type="http://schemas.openxmlformats.org/officeDocument/2006/relationships/slide" Target="/ppt/slides/slide64.xml"/><Relationship Id="rId5" Type="http://schemas.openxmlformats.org/officeDocument/2006/relationships/slide" Target="/ppt/slides/slide34.xml"/><Relationship Id="rId6" Type="http://schemas.openxmlformats.org/officeDocument/2006/relationships/slide" Target="/ppt/slides/slide35.xml"/><Relationship Id="rId7" Type="http://schemas.openxmlformats.org/officeDocument/2006/relationships/slide" Target="/ppt/slides/slide36.xml"/><Relationship Id="rId8" Type="http://schemas.openxmlformats.org/officeDocument/2006/relationships/slide" Target="/ppt/slides/slide37.xml"/><Relationship Id="rId11" Type="http://schemas.openxmlformats.org/officeDocument/2006/relationships/slide" Target="/ppt/slides/slide51.xml"/><Relationship Id="rId10" Type="http://schemas.openxmlformats.org/officeDocument/2006/relationships/slide" Target="/ppt/slides/slide49.xml"/><Relationship Id="rId13" Type="http://schemas.openxmlformats.org/officeDocument/2006/relationships/slide" Target="/ppt/slides/slide51.xml"/><Relationship Id="rId12" Type="http://schemas.openxmlformats.org/officeDocument/2006/relationships/slide" Target="/ppt/slides/slide50.xml"/><Relationship Id="rId15" Type="http://schemas.openxmlformats.org/officeDocument/2006/relationships/slide" Target="/ppt/slides/slide54.xml"/><Relationship Id="rId14" Type="http://schemas.openxmlformats.org/officeDocument/2006/relationships/slide" Target="/ppt/slides/slide52.xml"/><Relationship Id="rId17" Type="http://schemas.openxmlformats.org/officeDocument/2006/relationships/slide" Target="/ppt/slides/slide54.xml"/><Relationship Id="rId16" Type="http://schemas.openxmlformats.org/officeDocument/2006/relationships/slide" Target="/ppt/slides/slide53.xml"/><Relationship Id="rId19" Type="http://schemas.openxmlformats.org/officeDocument/2006/relationships/slide" Target="/ppt/slides/slide58.xml"/><Relationship Id="rId18" Type="http://schemas.openxmlformats.org/officeDocument/2006/relationships/slide" Target="/ppt/slides/slide5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slide" Target="/ppt/slides/slid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slide" Target="/ppt/slides/slide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slide" Target="/ppt/slides/slide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slide" Target="/ppt/slides/slid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slide" Target="/ppt/slides/slid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slide" Target="/ppt/slid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slide" Target="/ppt/slides/slid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slide" Target="/ppt/slides/slid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slide" Target="/ppt/slides/slid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slide" Target="/ppt/slid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slide" Target="/ppt/slides/slide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slide" Target="/ppt/slides/slid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slide" Target="/ppt/slides/slide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slide" Target="/ppt/slides/slide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slide" Target="/ppt/slides/slid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slide" Target="/ppt/slides/slid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slide" Target="/ppt/slides/slide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slide" Target="/ppt/slides/slide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slide" Target="/ppt/slides/slide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slide" Target="/ppt/slid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slide" Target="/ppt/slid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slide" Target="/ppt/slides/slide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slide" Target="/ppt/slides/slide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slide" Target="/ppt/slides/slid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slide" Target="/ppt/slides/slide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 Id="rId3" Type="http://schemas.openxmlformats.org/officeDocument/2006/relationships/slide" Target="/ppt/slid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slide" Target="/ppt/slid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slide" Target="/ppt/slid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slide" Target="/ppt/slides/slide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Mechanical Ventilation Preceptorial</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t>Learner:</a:t>
            </a:r>
            <a:endParaRPr/>
          </a:p>
          <a:p>
            <a:pPr indent="0" lvl="0" marL="0" rtl="0" algn="ctr">
              <a:spcBef>
                <a:spcPts val="0"/>
              </a:spcBef>
              <a:spcAft>
                <a:spcPts val="0"/>
              </a:spcAft>
              <a:buNone/>
            </a:pPr>
            <a:r>
              <a:rPr lang="en"/>
              <a:t>Preceptor:</a:t>
            </a:r>
            <a:endParaRPr/>
          </a:p>
        </p:txBody>
      </p:sp>
      <p:sp>
        <p:nvSpPr>
          <p:cNvPr id="56" name="Google Shape;56;p13"/>
          <p:cNvSpPr txBox="1"/>
          <p:nvPr/>
        </p:nvSpPr>
        <p:spPr>
          <a:xfrm>
            <a:off x="311700" y="295600"/>
            <a:ext cx="8655600" cy="8376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FF0000"/>
                </a:solidFill>
              </a:rPr>
              <a:t>NOTE: This is the template deck - please download a copy or save a copy to your personal Google Drive. Do NOT directly edit/save on this version.</a:t>
            </a:r>
            <a:endParaRPr b="1" sz="180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Auto-Trigger B</a:t>
            </a:r>
            <a:endParaRPr/>
          </a:p>
        </p:txBody>
      </p:sp>
      <p:sp>
        <p:nvSpPr>
          <p:cNvPr id="124" name="Google Shape;124;p22"/>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1200"/>
              </a:spcAft>
              <a:buNone/>
            </a:pPr>
            <a:r>
              <a:rPr lang="en"/>
              <a:t>Normal VT breath outlined over the waveform in red</a:t>
            </a:r>
            <a:br>
              <a:rPr lang="en"/>
            </a:br>
            <a:br>
              <a:rPr lang="en"/>
            </a:br>
            <a:r>
              <a:rPr lang="en"/>
              <a:t>Note: variable deflections in expiratory limb of pressure-time and flow-time curve</a:t>
            </a:r>
            <a:br>
              <a:rPr lang="en"/>
            </a:br>
            <a:br>
              <a:rPr lang="en"/>
            </a:br>
            <a:r>
              <a:rPr lang="en"/>
              <a:t>Suspect auto-trigger given the regular rate of oscillations; can adjust trigger sensitivity, evaluate for any sources of leak.</a:t>
            </a:r>
            <a:br>
              <a:rPr lang="en"/>
            </a:br>
            <a:endParaRPr/>
          </a:p>
        </p:txBody>
      </p:sp>
      <p:pic>
        <p:nvPicPr>
          <p:cNvPr id="125" name="Google Shape;125;p22"/>
          <p:cNvPicPr preferRelativeResize="0"/>
          <p:nvPr/>
        </p:nvPicPr>
        <p:blipFill>
          <a:blip r:embed="rId3">
            <a:alphaModFix/>
          </a:blip>
          <a:stretch>
            <a:fillRect/>
          </a:stretch>
        </p:blipFill>
        <p:spPr>
          <a:xfrm>
            <a:off x="459725" y="1210575"/>
            <a:ext cx="2901758" cy="3229978"/>
          </a:xfrm>
          <a:prstGeom prst="rect">
            <a:avLst/>
          </a:prstGeom>
          <a:noFill/>
          <a:ln>
            <a:noFill/>
          </a:ln>
        </p:spPr>
      </p:pic>
      <p:pic>
        <p:nvPicPr>
          <p:cNvPr id="126" name="Google Shape;126;p22"/>
          <p:cNvPicPr preferRelativeResize="0"/>
          <p:nvPr/>
        </p:nvPicPr>
        <p:blipFill>
          <a:blip r:embed="rId4">
            <a:alphaModFix/>
          </a:blip>
          <a:stretch>
            <a:fillRect/>
          </a:stretch>
        </p:blipFill>
        <p:spPr>
          <a:xfrm>
            <a:off x="1656829" y="2107347"/>
            <a:ext cx="273925" cy="865800"/>
          </a:xfrm>
          <a:prstGeom prst="rect">
            <a:avLst/>
          </a:prstGeom>
          <a:noFill/>
          <a:ln>
            <a:noFill/>
          </a:ln>
        </p:spPr>
      </p:pic>
      <p:sp>
        <p:nvSpPr>
          <p:cNvPr id="127" name="Google Shape;127;p22"/>
          <p:cNvSpPr txBox="1"/>
          <p:nvPr/>
        </p:nvSpPr>
        <p:spPr>
          <a:xfrm>
            <a:off x="48078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3 - Asynchronies</a:t>
            </a:r>
            <a:endParaRPr sz="2400">
              <a:solidFill>
                <a:schemeClr val="dk2"/>
              </a:solidFill>
            </a:endParaRPr>
          </a:p>
        </p:txBody>
      </p:sp>
      <p:sp>
        <p:nvSpPr>
          <p:cNvPr id="128" name="Google Shape;128;p22">
            <a:hlinkClick action="ppaction://hlinksldjump" r:id="rId5"/>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Auto-Trigger C</a:t>
            </a:r>
            <a:endParaRPr/>
          </a:p>
        </p:txBody>
      </p:sp>
      <p:sp>
        <p:nvSpPr>
          <p:cNvPr id="134" name="Google Shape;134;p23"/>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When trigger sensitivity was adjusted, oscillations were revealed which greatly exceed a plausible respiratory rate. </a:t>
            </a:r>
            <a:endParaRPr/>
          </a:p>
        </p:txBody>
      </p:sp>
      <p:pic>
        <p:nvPicPr>
          <p:cNvPr id="135" name="Google Shape;135;p23"/>
          <p:cNvPicPr preferRelativeResize="0"/>
          <p:nvPr/>
        </p:nvPicPr>
        <p:blipFill>
          <a:blip r:embed="rId3">
            <a:alphaModFix/>
          </a:blip>
          <a:stretch>
            <a:fillRect/>
          </a:stretch>
        </p:blipFill>
        <p:spPr>
          <a:xfrm>
            <a:off x="247500" y="1322072"/>
            <a:ext cx="4324488" cy="1865554"/>
          </a:xfrm>
          <a:prstGeom prst="rect">
            <a:avLst/>
          </a:prstGeom>
          <a:noFill/>
          <a:ln>
            <a:noFill/>
          </a:ln>
        </p:spPr>
      </p:pic>
      <p:sp>
        <p:nvSpPr>
          <p:cNvPr id="136" name="Google Shape;136;p23"/>
          <p:cNvSpPr txBox="1"/>
          <p:nvPr/>
        </p:nvSpPr>
        <p:spPr>
          <a:xfrm>
            <a:off x="48078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3 - Asynchronies</a:t>
            </a:r>
            <a:endParaRPr sz="2400">
              <a:solidFill>
                <a:schemeClr val="dk2"/>
              </a:solidFill>
            </a:endParaRPr>
          </a:p>
        </p:txBody>
      </p:sp>
      <p:sp>
        <p:nvSpPr>
          <p:cNvPr id="137" name="Google Shape;137;p23">
            <a:hlinkClick action="ppaction://hlinksldjump" r:id="rId4"/>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Normal Ventilator Waveforms</a:t>
            </a:r>
            <a:endParaRPr/>
          </a:p>
        </p:txBody>
      </p:sp>
      <p:sp>
        <p:nvSpPr>
          <p:cNvPr id="143" name="Google Shape;143;p2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PC Breath</a:t>
            </a:r>
            <a:endParaRPr/>
          </a:p>
        </p:txBody>
      </p:sp>
      <p:sp>
        <p:nvSpPr>
          <p:cNvPr id="149" name="Google Shape;149;p2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150" name="Google Shape;150;p2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51" name="Google Shape;151;p2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VC - Square Breath</a:t>
            </a:r>
            <a:endParaRPr/>
          </a:p>
        </p:txBody>
      </p:sp>
      <p:sp>
        <p:nvSpPr>
          <p:cNvPr id="157" name="Google Shape;157;p2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58" name="Google Shape;158;p2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59" name="Google Shape;159;p2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VC - Decel Breath</a:t>
            </a:r>
            <a:endParaRPr/>
          </a:p>
        </p:txBody>
      </p:sp>
      <p:sp>
        <p:nvSpPr>
          <p:cNvPr id="165" name="Google Shape;165;p2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66" name="Google Shape;166;p2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67" name="Google Shape;167;p27">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Passive Expiration</a:t>
            </a:r>
            <a:endParaRPr/>
          </a:p>
        </p:txBody>
      </p:sp>
      <p:sp>
        <p:nvSpPr>
          <p:cNvPr id="173" name="Google Shape;173;p2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74" name="Google Shape;174;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75" name="Google Shape;175;p28">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Volume Target Breath</a:t>
            </a:r>
            <a:endParaRPr/>
          </a:p>
        </p:txBody>
      </p:sp>
      <p:sp>
        <p:nvSpPr>
          <p:cNvPr id="181" name="Google Shape;181;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82" name="Google Shape;182;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83" name="Google Shape;183;p29">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11700" y="445025"/>
            <a:ext cx="8764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Patient on Pressure Support Ventilation (Normal PS Breath)</a:t>
            </a:r>
            <a:endParaRPr/>
          </a:p>
        </p:txBody>
      </p:sp>
      <p:sp>
        <p:nvSpPr>
          <p:cNvPr id="189" name="Google Shape;189;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190" name="Google Shape;190;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Case Description:</a:t>
            </a:r>
            <a:endParaRPr/>
          </a:p>
        </p:txBody>
      </p:sp>
      <p:sp>
        <p:nvSpPr>
          <p:cNvPr id="191" name="Google Shape;191;p30">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95" name="Shape 195"/>
        <p:cNvGrpSpPr/>
        <p:nvPr/>
      </p:nvGrpSpPr>
      <p:grpSpPr>
        <a:xfrm>
          <a:off x="0" y="0"/>
          <a:ext cx="0" cy="0"/>
          <a:chOff x="0" y="0"/>
          <a:chExt cx="0" cy="0"/>
        </a:xfrm>
      </p:grpSpPr>
      <p:sp>
        <p:nvSpPr>
          <p:cNvPr id="196" name="Google Shape;196;p3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Maneuvers</a:t>
            </a:r>
            <a:endParaRPr/>
          </a:p>
        </p:txBody>
      </p:sp>
      <p:sp>
        <p:nvSpPr>
          <p:cNvPr id="197" name="Google Shape;197;p31">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Welcome and Instructions</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Welcome to the Ventilator Preceptorial 2025-2026! This is a template deck for your waveform submissions. Please create a Google Slides copy or download a copy for yourself to edit and then share as indicated.</a:t>
            </a:r>
            <a:endParaRPr/>
          </a:p>
          <a:p>
            <a:pPr indent="-342900" lvl="0" marL="457200" rtl="0" algn="l">
              <a:spcBef>
                <a:spcPts val="0"/>
              </a:spcBef>
              <a:spcAft>
                <a:spcPts val="0"/>
              </a:spcAft>
              <a:buSzPts val="1800"/>
              <a:buChar char="●"/>
            </a:pPr>
            <a:r>
              <a:rPr lang="en"/>
              <a:t>While this deck will take time and effort to complete, it will serve as your teaching deck moving forward in your career.</a:t>
            </a:r>
            <a:endParaRPr/>
          </a:p>
          <a:p>
            <a:pPr indent="-342900" lvl="0" marL="457200" rtl="0" algn="l">
              <a:spcBef>
                <a:spcPts val="0"/>
              </a:spcBef>
              <a:spcAft>
                <a:spcPts val="0"/>
              </a:spcAft>
              <a:buSzPts val="1800"/>
              <a:buChar char="●"/>
            </a:pPr>
            <a:r>
              <a:rPr lang="en"/>
              <a:t>Please review the list of required waveform submissions and note the due dates. We recommend completing waveforms ahead of time as you will likely see asynchronies before you are formally tested on them - feel free to discuss with your preceptor/attending if having difficulty categorizing. </a:t>
            </a:r>
            <a:endParaRPr/>
          </a:p>
          <a:p>
            <a:pPr indent="-342900" lvl="0" marL="457200" rtl="0" algn="l">
              <a:spcBef>
                <a:spcPts val="0"/>
              </a:spcBef>
              <a:spcAft>
                <a:spcPts val="0"/>
              </a:spcAft>
              <a:buSzPts val="1800"/>
              <a:buChar char="●"/>
            </a:pPr>
            <a:r>
              <a:rPr lang="en"/>
              <a:t>If waveforms are not submitted by the due date, you will be unable to complete the preceptorial program.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Plateau Pressure Measurement</a:t>
            </a:r>
            <a:endParaRPr/>
          </a:p>
        </p:txBody>
      </p:sp>
      <p:sp>
        <p:nvSpPr>
          <p:cNvPr id="203" name="Google Shape;203;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04" name="Google Shape;204;p3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05" name="Google Shape;205;p32">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Serial Measurement of Pplat at Different PEEP Levels</a:t>
            </a:r>
            <a:endParaRPr/>
          </a:p>
        </p:txBody>
      </p:sp>
      <p:sp>
        <p:nvSpPr>
          <p:cNvPr id="211" name="Google Shape;211;p33"/>
          <p:cNvSpPr txBox="1"/>
          <p:nvPr>
            <p:ph idx="1" type="body"/>
          </p:nvPr>
        </p:nvSpPr>
        <p:spPr>
          <a:xfrm>
            <a:off x="311700" y="1152475"/>
            <a:ext cx="25350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Pplt for PEEP 1</a:t>
            </a:r>
            <a:endParaRPr/>
          </a:p>
          <a:p>
            <a:pPr indent="0" lvl="0" marL="0" rtl="0" algn="l">
              <a:lnSpc>
                <a:spcPct val="100000"/>
              </a:lnSpc>
              <a:spcBef>
                <a:spcPts val="0"/>
              </a:spcBef>
              <a:spcAft>
                <a:spcPts val="0"/>
              </a:spcAft>
              <a:buNone/>
            </a:pPr>
            <a:r>
              <a:t/>
            </a:r>
            <a:endParaRPr/>
          </a:p>
        </p:txBody>
      </p:sp>
      <p:sp>
        <p:nvSpPr>
          <p:cNvPr id="212" name="Google Shape;212;p33"/>
          <p:cNvSpPr txBox="1"/>
          <p:nvPr>
            <p:ph idx="1" type="body"/>
          </p:nvPr>
        </p:nvSpPr>
        <p:spPr>
          <a:xfrm>
            <a:off x="3210613" y="1152475"/>
            <a:ext cx="25350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Pplt for PEEP 2</a:t>
            </a:r>
            <a:endParaRPr/>
          </a:p>
          <a:p>
            <a:pPr indent="0" lvl="0" marL="0" rtl="0" algn="l">
              <a:lnSpc>
                <a:spcPct val="100000"/>
              </a:lnSpc>
              <a:spcBef>
                <a:spcPts val="0"/>
              </a:spcBef>
              <a:spcAft>
                <a:spcPts val="0"/>
              </a:spcAft>
              <a:buNone/>
            </a:pPr>
            <a:r>
              <a:t/>
            </a:r>
            <a:endParaRPr/>
          </a:p>
        </p:txBody>
      </p:sp>
      <p:sp>
        <p:nvSpPr>
          <p:cNvPr id="213" name="Google Shape;213;p33"/>
          <p:cNvSpPr txBox="1"/>
          <p:nvPr>
            <p:ph idx="1" type="body"/>
          </p:nvPr>
        </p:nvSpPr>
        <p:spPr>
          <a:xfrm>
            <a:off x="6109525" y="1152475"/>
            <a:ext cx="25350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Pplt for PEEP 3</a:t>
            </a:r>
            <a:endParaRPr/>
          </a:p>
          <a:p>
            <a:pPr indent="0" lvl="0" marL="0" rtl="0" algn="l">
              <a:lnSpc>
                <a:spcPct val="100000"/>
              </a:lnSpc>
              <a:spcBef>
                <a:spcPts val="0"/>
              </a:spcBef>
              <a:spcAft>
                <a:spcPts val="0"/>
              </a:spcAft>
              <a:buNone/>
            </a:pPr>
            <a:r>
              <a:t/>
            </a:r>
            <a:endParaRPr/>
          </a:p>
        </p:txBody>
      </p:sp>
      <p:sp>
        <p:nvSpPr>
          <p:cNvPr id="214" name="Google Shape;214;p33"/>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What have you completed by doing these serial measurements? How will this aid your management?</a:t>
            </a:r>
            <a:endParaRPr sz="1100">
              <a:solidFill>
                <a:schemeClr val="dk2"/>
              </a:solidFill>
            </a:endParaRPr>
          </a:p>
        </p:txBody>
      </p:sp>
      <p:sp>
        <p:nvSpPr>
          <p:cNvPr id="215" name="Google Shape;215;p33">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 of Static Compliance</a:t>
            </a:r>
            <a:endParaRPr/>
          </a:p>
        </p:txBody>
      </p:sp>
      <p:sp>
        <p:nvSpPr>
          <p:cNvPr id="221" name="Google Shape;221;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22" name="Google Shape;222;p3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23" name="Google Shape;223;p3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Measurement of Inspiratory Resistance</a:t>
            </a:r>
            <a:endParaRPr/>
          </a:p>
        </p:txBody>
      </p:sp>
      <p:sp>
        <p:nvSpPr>
          <p:cNvPr id="229" name="Google Shape;229;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30" name="Google Shape;230;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31" name="Google Shape;231;p3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Calculating tau</a:t>
            </a:r>
            <a:endParaRPr/>
          </a:p>
        </p:txBody>
      </p:sp>
      <p:sp>
        <p:nvSpPr>
          <p:cNvPr id="237" name="Google Shape;237;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38" name="Google Shape;238;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39" name="Google Shape;239;p3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240" name="Google Shape;240;p36"/>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You may use any method, please show your work and describe how it impacted your settings. </a:t>
            </a:r>
            <a:endParaRPr sz="11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Measured AutoPEEP of 0 cmH2O</a:t>
            </a:r>
            <a:endParaRPr/>
          </a:p>
        </p:txBody>
      </p:sp>
      <p:sp>
        <p:nvSpPr>
          <p:cNvPr id="246" name="Google Shape;246;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47" name="Google Shape;247;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48" name="Google Shape;248;p37">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52" name="Shape 252"/>
        <p:cNvGrpSpPr/>
        <p:nvPr/>
      </p:nvGrpSpPr>
      <p:grpSpPr>
        <a:xfrm>
          <a:off x="0" y="0"/>
          <a:ext cx="0" cy="0"/>
          <a:chOff x="0" y="0"/>
          <a:chExt cx="0" cy="0"/>
        </a:xfrm>
      </p:grpSpPr>
      <p:sp>
        <p:nvSpPr>
          <p:cNvPr id="253" name="Google Shape;253;p3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Expiratory Asynchronies</a:t>
            </a:r>
            <a:endParaRPr/>
          </a:p>
        </p:txBody>
      </p:sp>
      <p:sp>
        <p:nvSpPr>
          <p:cNvPr id="254" name="Google Shape;254;p38">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Active Expiration</a:t>
            </a:r>
            <a:endParaRPr/>
          </a:p>
        </p:txBody>
      </p:sp>
      <p:sp>
        <p:nvSpPr>
          <p:cNvPr id="260" name="Google Shape;260;p3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61" name="Google Shape;261;p3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62" name="Google Shape;262;p39">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Measured AutoPEEP &gt;2 cmH2O</a:t>
            </a:r>
            <a:endParaRPr/>
          </a:p>
        </p:txBody>
      </p:sp>
      <p:sp>
        <p:nvSpPr>
          <p:cNvPr id="268" name="Google Shape;268;p4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69" name="Google Shape;269;p4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a:t>
            </a:r>
            <a:r>
              <a:rPr lang="en"/>
              <a:t>Maneuver</a:t>
            </a:r>
            <a:r>
              <a:rPr lang="en"/>
              <a:t>:</a:t>
            </a:r>
            <a:endParaRPr/>
          </a:p>
        </p:txBody>
      </p:sp>
      <p:sp>
        <p:nvSpPr>
          <p:cNvPr id="270" name="Google Shape;270;p40">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autoPEEP</a:t>
            </a:r>
            <a:endParaRPr/>
          </a:p>
        </p:txBody>
      </p:sp>
      <p:sp>
        <p:nvSpPr>
          <p:cNvPr id="276" name="Google Shape;276;p4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77" name="Google Shape;277;p4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Maneuver:</a:t>
            </a:r>
            <a:endParaRPr/>
          </a:p>
        </p:txBody>
      </p:sp>
      <p:sp>
        <p:nvSpPr>
          <p:cNvPr id="278" name="Google Shape;278;p41">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170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Portfolio Fall </a:t>
            </a:r>
            <a:r>
              <a:rPr lang="en"/>
              <a:t>Summary</a:t>
            </a:r>
            <a:r>
              <a:rPr lang="en"/>
              <a:t> Requirements </a:t>
            </a:r>
            <a:endParaRPr/>
          </a:p>
        </p:txBody>
      </p:sp>
      <p:graphicFrame>
        <p:nvGraphicFramePr>
          <p:cNvPr id="68" name="Google Shape;68;p15"/>
          <p:cNvGraphicFramePr/>
          <p:nvPr/>
        </p:nvGraphicFramePr>
        <p:xfrm>
          <a:off x="387900" y="609600"/>
          <a:ext cx="3000000" cy="3000000"/>
        </p:xfrm>
        <a:graphic>
          <a:graphicData uri="http://schemas.openxmlformats.org/drawingml/2006/table">
            <a:tbl>
              <a:tblPr>
                <a:noFill/>
                <a:tableStyleId>{72621F51-5A20-4670-8B76-455B1DC13955}</a:tableStyleId>
              </a:tblPr>
              <a:tblGrid>
                <a:gridCol w="2741475"/>
                <a:gridCol w="5848775"/>
              </a:tblGrid>
              <a:tr h="268525">
                <a:tc>
                  <a:txBody>
                    <a:bodyPr/>
                    <a:lstStyle/>
                    <a:p>
                      <a:pPr indent="0" lvl="0" marL="0" rtl="0" algn="l">
                        <a:spcBef>
                          <a:spcPts val="0"/>
                        </a:spcBef>
                        <a:spcAft>
                          <a:spcPts val="0"/>
                        </a:spcAft>
                        <a:buNone/>
                      </a:pPr>
                      <a:r>
                        <a:rPr b="1" lang="en" sz="900"/>
                        <a:t>Due Date</a:t>
                      </a:r>
                      <a:endParaRPr b="1" sz="900"/>
                    </a:p>
                  </a:txBody>
                  <a:tcPr marT="63500" marB="63500" marR="63500" marL="63500"/>
                </a:tc>
                <a:tc>
                  <a:txBody>
                    <a:bodyPr/>
                    <a:lstStyle/>
                    <a:p>
                      <a:pPr indent="0" lvl="0" marL="0" rtl="0" algn="l">
                        <a:spcBef>
                          <a:spcPts val="0"/>
                        </a:spcBef>
                        <a:spcAft>
                          <a:spcPts val="0"/>
                        </a:spcAft>
                        <a:buNone/>
                      </a:pPr>
                      <a:r>
                        <a:rPr b="1" lang="en" sz="900"/>
                        <a:t>Requiremen</a:t>
                      </a:r>
                      <a:r>
                        <a:rPr b="1" lang="en" sz="900"/>
                        <a:t>t</a:t>
                      </a:r>
                      <a:endParaRPr b="1" sz="900"/>
                    </a:p>
                  </a:txBody>
                  <a:tcPr marT="63500" marB="63500" marR="63500" marL="63500"/>
                </a:tc>
              </a:tr>
              <a:tr h="1113675">
                <a:tc>
                  <a:txBody>
                    <a:bodyPr/>
                    <a:lstStyle/>
                    <a:p>
                      <a:pPr indent="0" lvl="0" marL="0" rtl="0" algn="l">
                        <a:spcBef>
                          <a:spcPts val="0"/>
                        </a:spcBef>
                        <a:spcAft>
                          <a:spcPts val="0"/>
                        </a:spcAft>
                        <a:buNone/>
                      </a:pPr>
                      <a:r>
                        <a:rPr b="1" lang="en" sz="750"/>
                        <a:t>Due November 15, 2025</a:t>
                      </a:r>
                      <a:endParaRPr sz="750"/>
                    </a:p>
                    <a:p>
                      <a:pPr indent="0" lvl="0" marL="0" rtl="0" algn="l">
                        <a:spcBef>
                          <a:spcPts val="0"/>
                        </a:spcBef>
                        <a:spcAft>
                          <a:spcPts val="0"/>
                        </a:spcAft>
                        <a:buNone/>
                      </a:pPr>
                      <a:r>
                        <a:rPr lang="en" sz="750"/>
                        <a:t>(</a:t>
                      </a:r>
                      <a:r>
                        <a:rPr lang="en" sz="750">
                          <a:solidFill>
                            <a:schemeClr val="dk1"/>
                          </a:solidFill>
                        </a:rPr>
                        <a:t>Or at least 1 week before Chapter D meeting)</a:t>
                      </a:r>
                      <a:endParaRPr sz="750">
                        <a:solidFill>
                          <a:schemeClr val="dk1"/>
                        </a:solidFill>
                      </a:endParaRPr>
                    </a:p>
                    <a:p>
                      <a:pPr indent="0" lvl="0" marL="0" rtl="0" algn="l">
                        <a:spcBef>
                          <a:spcPts val="0"/>
                        </a:spcBef>
                        <a:spcAft>
                          <a:spcPts val="0"/>
                        </a:spcAft>
                        <a:buClr>
                          <a:schemeClr val="dk1"/>
                        </a:buClr>
                        <a:buSzPts val="1100"/>
                        <a:buFont typeface="Arial"/>
                        <a:buNone/>
                      </a:pPr>
                      <a:r>
                        <a:t/>
                      </a:r>
                      <a:endParaRPr sz="750">
                        <a:solidFill>
                          <a:schemeClr val="dk1"/>
                        </a:solidFill>
                      </a:endParaRPr>
                    </a:p>
                    <a:p>
                      <a:pPr indent="0" lvl="0" marL="0" rtl="0" algn="l">
                        <a:spcBef>
                          <a:spcPts val="0"/>
                        </a:spcBef>
                        <a:spcAft>
                          <a:spcPts val="0"/>
                        </a:spcAft>
                        <a:buClr>
                          <a:schemeClr val="dk1"/>
                        </a:buClr>
                        <a:buSzPts val="1100"/>
                        <a:buFont typeface="Arial"/>
                        <a:buNone/>
                      </a:pPr>
                      <a:r>
                        <a:rPr b="1" lang="en" sz="750">
                          <a:solidFill>
                            <a:schemeClr val="dk1"/>
                          </a:solidFill>
                        </a:rPr>
                        <a:t>Please Note</a:t>
                      </a:r>
                      <a:r>
                        <a:rPr lang="en" sz="750">
                          <a:solidFill>
                            <a:schemeClr val="dk1"/>
                          </a:solidFill>
                        </a:rPr>
                        <a:t>: All above waveforms (if any missed) are also due at this time</a:t>
                      </a:r>
                      <a:endParaRPr sz="750"/>
                    </a:p>
                  </a:txBody>
                  <a:tcPr marT="63500" marB="63500" marR="63500" marL="63500"/>
                </a:tc>
                <a:tc>
                  <a:txBody>
                    <a:bodyPr/>
                    <a:lstStyle/>
                    <a:p>
                      <a:pPr indent="0" lvl="0" marL="0" rtl="0" algn="l">
                        <a:spcBef>
                          <a:spcPts val="0"/>
                        </a:spcBef>
                        <a:spcAft>
                          <a:spcPts val="0"/>
                        </a:spcAft>
                        <a:buNone/>
                      </a:pPr>
                      <a:r>
                        <a:rPr b="1" i="1" lang="en" sz="750" u="sng"/>
                        <a:t>Normal Waveforms (Please submit all):</a:t>
                      </a:r>
                      <a:endParaRPr sz="750" u="sng"/>
                    </a:p>
                    <a:p>
                      <a:pPr indent="-276225" lvl="0" marL="457200" rtl="0" algn="l">
                        <a:spcBef>
                          <a:spcPts val="0"/>
                        </a:spcBef>
                        <a:spcAft>
                          <a:spcPts val="0"/>
                        </a:spcAft>
                        <a:buSzPts val="750"/>
                        <a:buChar char="-"/>
                      </a:pPr>
                      <a:r>
                        <a:rPr lang="en" sz="750" u="sng">
                          <a:solidFill>
                            <a:schemeClr val="hlink"/>
                          </a:solidFill>
                          <a:hlinkClick action="ppaction://hlinksldjump" r:id="rId4"/>
                        </a:rPr>
                        <a:t>Normal Pressure Control Breath</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5"/>
                        </a:rPr>
                        <a:t>Normal Volume Control Square Waveform Breath</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6"/>
                        </a:rPr>
                        <a:t>Normal Volume Control Decelerating Waveform Breath</a:t>
                      </a:r>
                      <a:endParaRPr sz="750"/>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7">
                            <a:extLst>
                              <a:ext uri="{A12FA001-AC4F-418D-AE19-62706E023703}">
                                <ahyp:hlinkClr val="tx"/>
                              </a:ext>
                            </a:extLst>
                          </a:hlinkClick>
                        </a:rPr>
                        <a:t>Normal Volume Targeted Breath</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8"/>
                        </a:rPr>
                        <a:t>Normal Passive Expiration</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9"/>
                        </a:rPr>
                        <a:t>Normal Pressure Support  Breath</a:t>
                      </a:r>
                      <a:endParaRPr sz="750"/>
                    </a:p>
                    <a:p>
                      <a:pPr indent="0" lvl="0" marL="0" rtl="0" algn="l">
                        <a:spcBef>
                          <a:spcPts val="0"/>
                        </a:spcBef>
                        <a:spcAft>
                          <a:spcPts val="0"/>
                        </a:spcAft>
                        <a:buNone/>
                      </a:pPr>
                      <a:r>
                        <a:t/>
                      </a:r>
                      <a:endParaRPr sz="750"/>
                    </a:p>
                    <a:p>
                      <a:pPr indent="0" lvl="0" marL="0" rtl="0" algn="l">
                        <a:spcBef>
                          <a:spcPts val="0"/>
                        </a:spcBef>
                        <a:spcAft>
                          <a:spcPts val="0"/>
                        </a:spcAft>
                        <a:buNone/>
                      </a:pPr>
                      <a:r>
                        <a:rPr b="1" i="1" lang="en" sz="750" u="sng"/>
                        <a:t>Maneuvers (Please submit all):</a:t>
                      </a:r>
                      <a:endParaRPr b="1" i="1" sz="750" u="sng"/>
                    </a:p>
                    <a:p>
                      <a:pPr indent="-276225" lvl="0" marL="457200" rtl="0" algn="l">
                        <a:spcBef>
                          <a:spcPts val="0"/>
                        </a:spcBef>
                        <a:spcAft>
                          <a:spcPts val="0"/>
                        </a:spcAft>
                        <a:buSzPts val="750"/>
                        <a:buChar char="-"/>
                      </a:pPr>
                      <a:r>
                        <a:rPr lang="en" sz="750" u="sng">
                          <a:solidFill>
                            <a:schemeClr val="hlink"/>
                          </a:solidFill>
                          <a:hlinkClick action="ppaction://hlinksldjump" r:id="rId10"/>
                        </a:rPr>
                        <a:t>Plateau pressure (Pplat) measurement</a:t>
                      </a:r>
                      <a:endParaRPr sz="750"/>
                    </a:p>
                    <a:p>
                      <a:pPr indent="-276225" lvl="0" marL="457200" rtl="0" algn="l">
                        <a:spcBef>
                          <a:spcPts val="0"/>
                        </a:spcBef>
                        <a:spcAft>
                          <a:spcPts val="0"/>
                        </a:spcAft>
                        <a:buSzPts val="750"/>
                        <a:buChar char="-"/>
                      </a:pPr>
                      <a:r>
                        <a:rPr lang="en" sz="750" u="sng">
                          <a:solidFill>
                            <a:schemeClr val="accent5"/>
                          </a:solidFill>
                          <a:hlinkClick action="ppaction://hlinksldjump" r:id="rId11">
                            <a:extLst>
                              <a:ext uri="{A12FA001-AC4F-418D-AE19-62706E023703}">
                                <ahyp:hlinkClr val="tx"/>
                              </a:ext>
                            </a:extLst>
                          </a:hlinkClick>
                        </a:rPr>
                        <a:t>Serial Measurement of Pplat at different PEEP levels</a:t>
                      </a:r>
                      <a:endParaRPr sz="750"/>
                    </a:p>
                    <a:p>
                      <a:pPr indent="-276225" lvl="0" marL="457200" rtl="0" algn="l">
                        <a:spcBef>
                          <a:spcPts val="0"/>
                        </a:spcBef>
                        <a:spcAft>
                          <a:spcPts val="0"/>
                        </a:spcAft>
                        <a:buSzPts val="750"/>
                        <a:buChar char="-"/>
                      </a:pPr>
                      <a:r>
                        <a:rPr lang="en" sz="750" u="sng">
                          <a:solidFill>
                            <a:schemeClr val="accent5"/>
                          </a:solidFill>
                          <a:hlinkClick action="ppaction://hlinksldjump" r:id="rId12">
                            <a:extLst>
                              <a:ext uri="{A12FA001-AC4F-418D-AE19-62706E023703}">
                                <ahyp:hlinkClr val="tx"/>
                              </a:ext>
                            </a:extLst>
                          </a:hlinkClick>
                        </a:rPr>
                        <a:t>Measurement of Static Compliance</a:t>
                      </a:r>
                      <a:endParaRPr sz="750">
                        <a:solidFill>
                          <a:schemeClr val="dk1"/>
                        </a:solidFill>
                      </a:endParaRPr>
                    </a:p>
                    <a:p>
                      <a:pPr indent="-276225" lvl="0" marL="457200" rtl="0" algn="l">
                        <a:spcBef>
                          <a:spcPts val="0"/>
                        </a:spcBef>
                        <a:spcAft>
                          <a:spcPts val="0"/>
                        </a:spcAft>
                        <a:buSzPts val="750"/>
                        <a:buChar char="-"/>
                      </a:pPr>
                      <a:r>
                        <a:rPr lang="en" sz="750" u="sng">
                          <a:solidFill>
                            <a:schemeClr val="accent5"/>
                          </a:solidFill>
                          <a:hlinkClick action="ppaction://hlinksldjump" r:id="rId13">
                            <a:extLst>
                              <a:ext uri="{A12FA001-AC4F-418D-AE19-62706E023703}">
                                <ahyp:hlinkClr val="tx"/>
                              </a:ext>
                            </a:extLst>
                          </a:hlinkClick>
                        </a:rPr>
                        <a:t>Measurement of Inspiratory Resistance</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4"/>
                        </a:rPr>
                        <a:t>Calculating Tau</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5"/>
                        </a:rPr>
                        <a:t>Measurement of zero autoPEEP</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6"/>
                        </a:rPr>
                        <a:t>Measurement of AutoPEEP &gt;2 cmH2O</a:t>
                      </a:r>
                      <a:endParaRPr sz="750"/>
                    </a:p>
                    <a:p>
                      <a:pPr indent="0" lvl="0" marL="0" rtl="0" algn="l">
                        <a:spcBef>
                          <a:spcPts val="0"/>
                        </a:spcBef>
                        <a:spcAft>
                          <a:spcPts val="0"/>
                        </a:spcAft>
                        <a:buNone/>
                      </a:pPr>
                      <a:r>
                        <a:t/>
                      </a:r>
                      <a:endParaRPr sz="750">
                        <a:solidFill>
                          <a:schemeClr val="dk1"/>
                        </a:solidFill>
                      </a:endParaRPr>
                    </a:p>
                    <a:p>
                      <a:pPr indent="0" lvl="0" marL="0" rtl="0" algn="l">
                        <a:spcBef>
                          <a:spcPts val="0"/>
                        </a:spcBef>
                        <a:spcAft>
                          <a:spcPts val="0"/>
                        </a:spcAft>
                        <a:buNone/>
                      </a:pPr>
                      <a:r>
                        <a:rPr b="1" i="1" lang="en" sz="750" u="sng">
                          <a:solidFill>
                            <a:schemeClr val="dk1"/>
                          </a:solidFill>
                        </a:rPr>
                        <a:t>Features Concerning for the Presence of autoPEEP (Please submit at least 1 of any of the following):</a:t>
                      </a:r>
                      <a:endParaRPr b="1" sz="750">
                        <a:solidFill>
                          <a:schemeClr val="dk1"/>
                        </a:solidFill>
                      </a:endParaRPr>
                    </a:p>
                    <a:p>
                      <a:pPr indent="-276225" lvl="0" marL="457200" rtl="0" algn="l">
                        <a:spcBef>
                          <a:spcPts val="0"/>
                        </a:spcBef>
                        <a:spcAft>
                          <a:spcPts val="0"/>
                        </a:spcAft>
                        <a:buSzPts val="750"/>
                        <a:buChar char="-"/>
                      </a:pPr>
                      <a:r>
                        <a:rPr lang="en" sz="750" u="sng">
                          <a:solidFill>
                            <a:schemeClr val="accent5"/>
                          </a:solidFill>
                          <a:hlinkClick action="ppaction://hlinksldjump" r:id="rId17">
                            <a:extLst>
                              <a:ext uri="{A12FA001-AC4F-418D-AE19-62706E023703}">
                                <ahyp:hlinkClr val="tx"/>
                              </a:ext>
                            </a:extLst>
                          </a:hlinkClick>
                        </a:rPr>
                        <a:t>Unequal Areas of Flow-Time Curve</a:t>
                      </a:r>
                      <a:endParaRPr sz="750"/>
                    </a:p>
                    <a:p>
                      <a:pPr indent="-276225" lvl="0" marL="457200" rtl="0" algn="l">
                        <a:spcBef>
                          <a:spcPts val="0"/>
                        </a:spcBef>
                        <a:spcAft>
                          <a:spcPts val="0"/>
                        </a:spcAft>
                        <a:buSzPts val="750"/>
                        <a:buChar char="-"/>
                      </a:pPr>
                      <a:r>
                        <a:rPr lang="en" sz="750" u="sng">
                          <a:solidFill>
                            <a:schemeClr val="accent5"/>
                          </a:solidFill>
                          <a:hlinkClick action="ppaction://hlinksldjump" r:id="rId18">
                            <a:extLst>
                              <a:ext uri="{A12FA001-AC4F-418D-AE19-62706E023703}">
                                <ahyp:hlinkClr val="tx"/>
                              </a:ext>
                            </a:extLst>
                          </a:hlinkClick>
                        </a:rPr>
                        <a:t>Persistent End Expiratory Flow</a:t>
                      </a:r>
                      <a:endParaRPr sz="750"/>
                    </a:p>
                    <a:p>
                      <a:pPr indent="-276225" lvl="0" marL="457200" rtl="0" algn="l">
                        <a:spcBef>
                          <a:spcPts val="0"/>
                        </a:spcBef>
                        <a:spcAft>
                          <a:spcPts val="0"/>
                        </a:spcAft>
                        <a:buSzPts val="750"/>
                        <a:buChar char="-"/>
                      </a:pPr>
                      <a:r>
                        <a:rPr lang="en" sz="750" u="sng">
                          <a:solidFill>
                            <a:schemeClr val="accent5"/>
                          </a:solidFill>
                          <a:hlinkClick action="ppaction://hlinksldjump" r:id="rId19">
                            <a:extLst>
                              <a:ext uri="{A12FA001-AC4F-418D-AE19-62706E023703}">
                                <ahyp:hlinkClr val="tx"/>
                              </a:ext>
                            </a:extLst>
                          </a:hlinkClick>
                        </a:rPr>
                        <a:t>Ineffective Triggering</a:t>
                      </a:r>
                      <a:r>
                        <a:rPr lang="en" sz="750"/>
                        <a:t> - if submitting as feature of autoPEEP, please also submit screen showing measured autoPEEP </a:t>
                      </a:r>
                      <a:endParaRPr sz="750"/>
                    </a:p>
                    <a:p>
                      <a:pPr indent="0" lvl="0" marL="0" rtl="0" algn="l">
                        <a:spcBef>
                          <a:spcPts val="0"/>
                        </a:spcBef>
                        <a:spcAft>
                          <a:spcPts val="0"/>
                        </a:spcAft>
                        <a:buNone/>
                      </a:pPr>
                      <a:r>
                        <a:t/>
                      </a:r>
                      <a:endParaRPr sz="750"/>
                    </a:p>
                    <a:p>
                      <a:pPr indent="0" lvl="0" marL="0" rtl="0" algn="l">
                        <a:spcBef>
                          <a:spcPts val="0"/>
                        </a:spcBef>
                        <a:spcAft>
                          <a:spcPts val="0"/>
                        </a:spcAft>
                        <a:buClr>
                          <a:schemeClr val="dk1"/>
                        </a:buClr>
                        <a:buSzPts val="1100"/>
                        <a:buFont typeface="Arial"/>
                        <a:buNone/>
                      </a:pPr>
                      <a:r>
                        <a:rPr b="1" i="1" lang="en" sz="750" u="sng">
                          <a:solidFill>
                            <a:schemeClr val="dk1"/>
                          </a:solidFill>
                        </a:rPr>
                        <a:t>Expiratory Asynchronies (Please submit all):</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20">
                            <a:extLst>
                              <a:ext uri="{A12FA001-AC4F-418D-AE19-62706E023703}">
                                <ahyp:hlinkClr val="tx"/>
                              </a:ext>
                            </a:extLst>
                          </a:hlinkClick>
                        </a:rPr>
                        <a:t>Active expiration </a:t>
                      </a:r>
                      <a:endParaRPr sz="750">
                        <a:solidFill>
                          <a:schemeClr val="dk1"/>
                        </a:solidFill>
                      </a:endParaRPr>
                    </a:p>
                    <a:p>
                      <a:pPr indent="-276225" lvl="0" marL="457200" rtl="0" algn="l">
                        <a:spcBef>
                          <a:spcPts val="0"/>
                        </a:spcBef>
                        <a:spcAft>
                          <a:spcPts val="0"/>
                        </a:spcAft>
                        <a:buClr>
                          <a:schemeClr val="dk1"/>
                        </a:buClr>
                        <a:buSzPts val="750"/>
                        <a:buChar char="-"/>
                      </a:pPr>
                      <a:r>
                        <a:rPr lang="en" sz="750">
                          <a:solidFill>
                            <a:schemeClr val="dk1"/>
                          </a:solidFill>
                        </a:rPr>
                        <a:t>AutoPEEP (as noted above) and </a:t>
                      </a:r>
                      <a:r>
                        <a:rPr lang="en" sz="750" u="sng">
                          <a:solidFill>
                            <a:schemeClr val="hlink"/>
                          </a:solidFill>
                          <a:hlinkClick action="ppaction://hlinksldjump" r:id="rId21"/>
                        </a:rPr>
                        <a:t>Management</a:t>
                      </a:r>
                      <a:br>
                        <a:rPr lang="en" sz="750">
                          <a:solidFill>
                            <a:schemeClr val="dk1"/>
                          </a:solidFill>
                        </a:rPr>
                      </a:br>
                      <a:endParaRPr sz="750">
                        <a:solidFill>
                          <a:schemeClr val="dk1"/>
                        </a:solidFill>
                      </a:endParaRPr>
                    </a:p>
                    <a:p>
                      <a:pPr indent="0" lvl="0" marL="0" rtl="0" algn="l">
                        <a:spcBef>
                          <a:spcPts val="0"/>
                        </a:spcBef>
                        <a:spcAft>
                          <a:spcPts val="0"/>
                        </a:spcAft>
                        <a:buClr>
                          <a:schemeClr val="dk1"/>
                        </a:buClr>
                        <a:buSzPts val="1100"/>
                        <a:buFont typeface="Arial"/>
                        <a:buNone/>
                      </a:pPr>
                      <a:r>
                        <a:rPr b="1" i="1" lang="en" sz="750" u="sng">
                          <a:solidFill>
                            <a:schemeClr val="dk1"/>
                          </a:solidFill>
                        </a:rPr>
                        <a:t>Trigger Asynchronies (Please submit all): </a:t>
                      </a:r>
                      <a:endParaRPr b="1" i="1" sz="750" u="sng">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22">
                            <a:extLst>
                              <a:ext uri="{A12FA001-AC4F-418D-AE19-62706E023703}">
                                <ahyp:hlinkClr val="tx"/>
                              </a:ext>
                            </a:extLst>
                          </a:hlinkClick>
                        </a:rPr>
                        <a:t>Autotrigger</a:t>
                      </a:r>
                      <a:r>
                        <a:rPr lang="en" sz="750">
                          <a:solidFill>
                            <a:schemeClr val="dk1"/>
                          </a:solidFill>
                        </a:rPr>
                        <a:t> and </a:t>
                      </a:r>
                      <a:r>
                        <a:rPr lang="en" sz="750" u="sng">
                          <a:solidFill>
                            <a:schemeClr val="accent5"/>
                          </a:solidFill>
                          <a:hlinkClick action="ppaction://hlinksldjump" r:id="rId23">
                            <a:extLst>
                              <a:ext uri="{A12FA001-AC4F-418D-AE19-62706E023703}">
                                <ahyp:hlinkClr val="tx"/>
                              </a:ext>
                            </a:extLst>
                          </a:hlinkClick>
                        </a:rPr>
                        <a:t>Management</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24">
                            <a:extLst>
                              <a:ext uri="{A12FA001-AC4F-418D-AE19-62706E023703}">
                                <ahyp:hlinkClr val="tx"/>
                              </a:ext>
                            </a:extLst>
                          </a:hlinkClick>
                        </a:rPr>
                        <a:t>Ineffective Trigger</a:t>
                      </a:r>
                      <a:r>
                        <a:rPr lang="en" sz="750">
                          <a:solidFill>
                            <a:schemeClr val="dk1"/>
                          </a:solidFill>
                        </a:rPr>
                        <a:t> and </a:t>
                      </a:r>
                      <a:r>
                        <a:rPr lang="en" sz="750" u="sng">
                          <a:solidFill>
                            <a:schemeClr val="accent5"/>
                          </a:solidFill>
                          <a:hlinkClick action="ppaction://hlinksldjump" r:id="rId25">
                            <a:extLst>
                              <a:ext uri="{A12FA001-AC4F-418D-AE19-62706E023703}">
                                <ahyp:hlinkClr val="tx"/>
                              </a:ext>
                            </a:extLst>
                          </a:hlinkClick>
                        </a:rPr>
                        <a:t>Management</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26">
                            <a:extLst>
                              <a:ext uri="{A12FA001-AC4F-418D-AE19-62706E023703}">
                                <ahyp:hlinkClr val="tx"/>
                              </a:ext>
                            </a:extLst>
                          </a:hlinkClick>
                        </a:rPr>
                        <a:t>Reverse Trigger</a:t>
                      </a:r>
                      <a:r>
                        <a:rPr lang="en" sz="750">
                          <a:solidFill>
                            <a:schemeClr val="dk1"/>
                          </a:solidFill>
                        </a:rPr>
                        <a:t> and </a:t>
                      </a:r>
                      <a:r>
                        <a:rPr lang="en" sz="750" u="sng">
                          <a:solidFill>
                            <a:schemeClr val="accent5"/>
                          </a:solidFill>
                          <a:hlinkClick action="ppaction://hlinksldjump" r:id="rId27">
                            <a:extLst>
                              <a:ext uri="{A12FA001-AC4F-418D-AE19-62706E023703}">
                                <ahyp:hlinkClr val="tx"/>
                              </a:ext>
                            </a:extLst>
                          </a:hlinkClick>
                        </a:rPr>
                        <a:t>Management</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28">
                            <a:extLst>
                              <a:ext uri="{A12FA001-AC4F-418D-AE19-62706E023703}">
                                <ahyp:hlinkClr val="tx"/>
                              </a:ext>
                            </a:extLst>
                          </a:hlinkClick>
                        </a:rPr>
                        <a:t>Double Trigger</a:t>
                      </a:r>
                      <a:r>
                        <a:rPr lang="en" sz="750">
                          <a:solidFill>
                            <a:schemeClr val="dk1"/>
                          </a:solidFill>
                        </a:rPr>
                        <a:t> and </a:t>
                      </a:r>
                      <a:r>
                        <a:rPr lang="en" sz="750" u="sng">
                          <a:solidFill>
                            <a:schemeClr val="accent5"/>
                          </a:solidFill>
                          <a:hlinkClick action="ppaction://hlinksldjump" r:id="rId29">
                            <a:extLst>
                              <a:ext uri="{A12FA001-AC4F-418D-AE19-62706E023703}">
                                <ahyp:hlinkClr val="tx"/>
                              </a:ext>
                            </a:extLst>
                          </a:hlinkClick>
                        </a:rPr>
                        <a:t>Management</a:t>
                      </a:r>
                      <a:endParaRPr sz="750"/>
                    </a:p>
                  </a:txBody>
                  <a:tcPr marT="63500" marB="63500" marR="63500" marL="63500"/>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Unequal Areas of Flow-Time Curve</a:t>
            </a:r>
            <a:endParaRPr/>
          </a:p>
        </p:txBody>
      </p:sp>
      <p:sp>
        <p:nvSpPr>
          <p:cNvPr id="284" name="Google Shape;284;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t/>
            </a:r>
            <a:endParaRPr/>
          </a:p>
        </p:txBody>
      </p:sp>
      <p:sp>
        <p:nvSpPr>
          <p:cNvPr id="285" name="Google Shape;285;p4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286" name="Google Shape;286;p42">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Persistent End Expiratory Flow</a:t>
            </a:r>
            <a:endParaRPr/>
          </a:p>
        </p:txBody>
      </p:sp>
      <p:sp>
        <p:nvSpPr>
          <p:cNvPr id="292" name="Google Shape;292;p4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293" name="Google Shape;293;p4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294" name="Google Shape;294;p43">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98" name="Shape 298"/>
        <p:cNvGrpSpPr/>
        <p:nvPr/>
      </p:nvGrpSpPr>
      <p:grpSpPr>
        <a:xfrm>
          <a:off x="0" y="0"/>
          <a:ext cx="0" cy="0"/>
          <a:chOff x="0" y="0"/>
          <a:chExt cx="0" cy="0"/>
        </a:xfrm>
      </p:grpSpPr>
      <p:sp>
        <p:nvSpPr>
          <p:cNvPr id="299" name="Google Shape;299;p4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Flow Asynchronies</a:t>
            </a:r>
            <a:endParaRPr/>
          </a:p>
        </p:txBody>
      </p:sp>
      <p:sp>
        <p:nvSpPr>
          <p:cNvPr id="300" name="Google Shape;300;p4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Flow Starvation on Pressure Control</a:t>
            </a:r>
            <a:endParaRPr/>
          </a:p>
        </p:txBody>
      </p:sp>
      <p:sp>
        <p:nvSpPr>
          <p:cNvPr id="306" name="Google Shape;306;p45"/>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Image</a:t>
            </a:r>
            <a:endParaRPr/>
          </a:p>
        </p:txBody>
      </p:sp>
      <p:sp>
        <p:nvSpPr>
          <p:cNvPr id="307" name="Google Shape;307;p45"/>
          <p:cNvSpPr txBox="1"/>
          <p:nvPr>
            <p:ph idx="1" type="body"/>
          </p:nvPr>
        </p:nvSpPr>
        <p:spPr>
          <a:xfrm>
            <a:off x="4753325" y="1152475"/>
            <a:ext cx="38913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Brief Case Description</a:t>
            </a:r>
            <a:endParaRPr/>
          </a:p>
        </p:txBody>
      </p:sp>
      <p:sp>
        <p:nvSpPr>
          <p:cNvPr id="308" name="Google Shape;308;p4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Flow Starvation on PC</a:t>
            </a:r>
            <a:endParaRPr/>
          </a:p>
        </p:txBody>
      </p:sp>
      <p:sp>
        <p:nvSpPr>
          <p:cNvPr id="314" name="Google Shape;314;p46"/>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Flow Starvation Management</a:t>
            </a:r>
            <a:endParaRPr/>
          </a:p>
        </p:txBody>
      </p:sp>
      <p:sp>
        <p:nvSpPr>
          <p:cNvPr id="315" name="Google Shape;315;p46"/>
          <p:cNvSpPr txBox="1"/>
          <p:nvPr>
            <p:ph idx="1" type="body"/>
          </p:nvPr>
        </p:nvSpPr>
        <p:spPr>
          <a:xfrm>
            <a:off x="4799225" y="1152475"/>
            <a:ext cx="38454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Case Description</a:t>
            </a:r>
            <a:endParaRPr/>
          </a:p>
        </p:txBody>
      </p:sp>
      <p:sp>
        <p:nvSpPr>
          <p:cNvPr id="316" name="Google Shape;316;p4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Flow Starvation on Volume Control Decel</a:t>
            </a:r>
            <a:endParaRPr/>
          </a:p>
        </p:txBody>
      </p:sp>
      <p:sp>
        <p:nvSpPr>
          <p:cNvPr id="322" name="Google Shape;322;p47"/>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Image</a:t>
            </a:r>
            <a:endParaRPr/>
          </a:p>
        </p:txBody>
      </p:sp>
      <p:sp>
        <p:nvSpPr>
          <p:cNvPr id="323" name="Google Shape;323;p47"/>
          <p:cNvSpPr txBox="1"/>
          <p:nvPr>
            <p:ph idx="1" type="body"/>
          </p:nvPr>
        </p:nvSpPr>
        <p:spPr>
          <a:xfrm>
            <a:off x="4684475" y="1152475"/>
            <a:ext cx="39600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Brief Case Description:</a:t>
            </a:r>
            <a:endParaRPr/>
          </a:p>
        </p:txBody>
      </p:sp>
      <p:sp>
        <p:nvSpPr>
          <p:cNvPr id="324" name="Google Shape;324;p47">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Flow Starvation on VC</a:t>
            </a:r>
            <a:endParaRPr/>
          </a:p>
        </p:txBody>
      </p:sp>
      <p:sp>
        <p:nvSpPr>
          <p:cNvPr id="330" name="Google Shape;330;p48"/>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Flow Starvation Management</a:t>
            </a:r>
            <a:endParaRPr/>
          </a:p>
        </p:txBody>
      </p:sp>
      <p:sp>
        <p:nvSpPr>
          <p:cNvPr id="331" name="Google Shape;331;p48"/>
          <p:cNvSpPr txBox="1"/>
          <p:nvPr>
            <p:ph idx="1" type="body"/>
          </p:nvPr>
        </p:nvSpPr>
        <p:spPr>
          <a:xfrm>
            <a:off x="4684475" y="1152475"/>
            <a:ext cx="39600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Case Description</a:t>
            </a:r>
            <a:endParaRPr/>
          </a:p>
        </p:txBody>
      </p:sp>
      <p:sp>
        <p:nvSpPr>
          <p:cNvPr id="332" name="Google Shape;332;p48">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Flow Starvation on Volume Target</a:t>
            </a:r>
            <a:endParaRPr/>
          </a:p>
          <a:p>
            <a:pPr indent="0" lvl="0" marL="0" rtl="0" algn="l">
              <a:spcBef>
                <a:spcPts val="0"/>
              </a:spcBef>
              <a:spcAft>
                <a:spcPts val="0"/>
              </a:spcAft>
              <a:buNone/>
            </a:pPr>
            <a:r>
              <a:t/>
            </a:r>
            <a:endParaRPr/>
          </a:p>
        </p:txBody>
      </p:sp>
      <p:sp>
        <p:nvSpPr>
          <p:cNvPr id="338" name="Google Shape;338;p49"/>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Image</a:t>
            </a:r>
            <a:endParaRPr/>
          </a:p>
        </p:txBody>
      </p:sp>
      <p:sp>
        <p:nvSpPr>
          <p:cNvPr id="339" name="Google Shape;339;p49"/>
          <p:cNvSpPr txBox="1"/>
          <p:nvPr>
            <p:ph idx="1" type="body"/>
          </p:nvPr>
        </p:nvSpPr>
        <p:spPr>
          <a:xfrm>
            <a:off x="4684475" y="1152475"/>
            <a:ext cx="39600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Brief Case Description: </a:t>
            </a:r>
            <a:endParaRPr/>
          </a:p>
        </p:txBody>
      </p:sp>
      <p:sp>
        <p:nvSpPr>
          <p:cNvPr id="340" name="Google Shape;340;p49">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Flow Starvation on VT</a:t>
            </a:r>
            <a:endParaRPr/>
          </a:p>
        </p:txBody>
      </p:sp>
      <p:sp>
        <p:nvSpPr>
          <p:cNvPr id="346" name="Google Shape;346;p50"/>
          <p:cNvSpPr txBox="1"/>
          <p:nvPr>
            <p:ph idx="1" type="body"/>
          </p:nvPr>
        </p:nvSpPr>
        <p:spPr>
          <a:xfrm>
            <a:off x="311700" y="1152475"/>
            <a:ext cx="4260300" cy="329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Flow Starvation Management</a:t>
            </a:r>
            <a:endParaRPr/>
          </a:p>
        </p:txBody>
      </p:sp>
      <p:sp>
        <p:nvSpPr>
          <p:cNvPr id="347" name="Google Shape;347;p50"/>
          <p:cNvSpPr txBox="1"/>
          <p:nvPr>
            <p:ph idx="1" type="body"/>
          </p:nvPr>
        </p:nvSpPr>
        <p:spPr>
          <a:xfrm>
            <a:off x="4684475" y="1152475"/>
            <a:ext cx="3960000" cy="3295500"/>
          </a:xfrm>
          <a:prstGeom prst="rect">
            <a:avLst/>
          </a:prstGeom>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Brief Description of Case</a:t>
            </a:r>
            <a:endParaRPr/>
          </a:p>
        </p:txBody>
      </p:sp>
      <p:sp>
        <p:nvSpPr>
          <p:cNvPr id="348" name="Google Shape;348;p50">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52" name="Shape 352"/>
        <p:cNvGrpSpPr/>
        <p:nvPr/>
      </p:nvGrpSpPr>
      <p:grpSpPr>
        <a:xfrm>
          <a:off x="0" y="0"/>
          <a:ext cx="0" cy="0"/>
          <a:chOff x="0" y="0"/>
          <a:chExt cx="0" cy="0"/>
        </a:xfrm>
      </p:grpSpPr>
      <p:sp>
        <p:nvSpPr>
          <p:cNvPr id="353" name="Google Shape;353;p5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Trigger Asynchronies</a:t>
            </a:r>
            <a:endParaRPr/>
          </a:p>
        </p:txBody>
      </p:sp>
      <p:sp>
        <p:nvSpPr>
          <p:cNvPr id="354" name="Google Shape;354;p51">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311700" y="1700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Portfolio Spring Summary Requirements </a:t>
            </a:r>
            <a:endParaRPr/>
          </a:p>
        </p:txBody>
      </p:sp>
      <p:graphicFrame>
        <p:nvGraphicFramePr>
          <p:cNvPr id="74" name="Google Shape;74;p16"/>
          <p:cNvGraphicFramePr/>
          <p:nvPr/>
        </p:nvGraphicFramePr>
        <p:xfrm>
          <a:off x="385675" y="742775"/>
          <a:ext cx="3000000" cy="3000000"/>
        </p:xfrm>
        <a:graphic>
          <a:graphicData uri="http://schemas.openxmlformats.org/drawingml/2006/table">
            <a:tbl>
              <a:tblPr>
                <a:noFill/>
                <a:tableStyleId>{72621F51-5A20-4670-8B76-455B1DC13955}</a:tableStyleId>
              </a:tblPr>
              <a:tblGrid>
                <a:gridCol w="2301050"/>
                <a:gridCol w="6289200"/>
              </a:tblGrid>
              <a:tr h="268525">
                <a:tc>
                  <a:txBody>
                    <a:bodyPr/>
                    <a:lstStyle/>
                    <a:p>
                      <a:pPr indent="0" lvl="0" marL="0" rtl="0" algn="l">
                        <a:spcBef>
                          <a:spcPts val="0"/>
                        </a:spcBef>
                        <a:spcAft>
                          <a:spcPts val="0"/>
                        </a:spcAft>
                        <a:buNone/>
                      </a:pPr>
                      <a:r>
                        <a:rPr b="1" lang="en" sz="900"/>
                        <a:t>Due Date</a:t>
                      </a:r>
                      <a:endParaRPr b="1" sz="900"/>
                    </a:p>
                  </a:txBody>
                  <a:tcPr marT="63500" marB="63500" marR="63500" marL="63500"/>
                </a:tc>
                <a:tc>
                  <a:txBody>
                    <a:bodyPr/>
                    <a:lstStyle/>
                    <a:p>
                      <a:pPr indent="0" lvl="0" marL="0" rtl="0" algn="l">
                        <a:spcBef>
                          <a:spcPts val="0"/>
                        </a:spcBef>
                        <a:spcAft>
                          <a:spcPts val="0"/>
                        </a:spcAft>
                        <a:buNone/>
                      </a:pPr>
                      <a:r>
                        <a:rPr b="1" lang="en" sz="900"/>
                        <a:t>Requirement</a:t>
                      </a:r>
                      <a:endParaRPr b="1" sz="900"/>
                    </a:p>
                  </a:txBody>
                  <a:tcPr marT="63500" marB="63500" marR="63500" marL="63500"/>
                </a:tc>
              </a:tr>
              <a:tr h="1100825">
                <a:tc>
                  <a:txBody>
                    <a:bodyPr/>
                    <a:lstStyle/>
                    <a:p>
                      <a:pPr indent="0" lvl="0" marL="0" rtl="0" algn="l">
                        <a:spcBef>
                          <a:spcPts val="0"/>
                        </a:spcBef>
                        <a:spcAft>
                          <a:spcPts val="0"/>
                        </a:spcAft>
                        <a:buNone/>
                      </a:pPr>
                      <a:r>
                        <a:rPr b="1" lang="en" sz="750"/>
                        <a:t>Due April 17, </a:t>
                      </a:r>
                      <a:r>
                        <a:rPr b="1" lang="en" sz="750"/>
                        <a:t>2026</a:t>
                      </a:r>
                      <a:endParaRPr b="1" sz="750"/>
                    </a:p>
                    <a:p>
                      <a:pPr indent="0" lvl="0" marL="0" rtl="0" algn="l">
                        <a:spcBef>
                          <a:spcPts val="0"/>
                        </a:spcBef>
                        <a:spcAft>
                          <a:spcPts val="0"/>
                        </a:spcAft>
                        <a:buNone/>
                      </a:pPr>
                      <a:r>
                        <a:t/>
                      </a:r>
                      <a:endParaRPr sz="750"/>
                    </a:p>
                    <a:p>
                      <a:pPr indent="0" lvl="0" marL="0" rtl="0" algn="l">
                        <a:spcBef>
                          <a:spcPts val="0"/>
                        </a:spcBef>
                        <a:spcAft>
                          <a:spcPts val="0"/>
                        </a:spcAft>
                        <a:buNone/>
                      </a:pPr>
                      <a:r>
                        <a:rPr lang="en" sz="750"/>
                        <a:t>(Or at least 1 week before Chapter H meeting)</a:t>
                      </a:r>
                      <a:endParaRPr sz="750"/>
                    </a:p>
                  </a:txBody>
                  <a:tcPr marT="63500" marB="63500" marR="63500" marL="63500"/>
                </a:tc>
                <a:tc>
                  <a:txBody>
                    <a:bodyPr/>
                    <a:lstStyle/>
                    <a:p>
                      <a:pPr indent="0" lvl="0" marL="0" rtl="0" algn="l">
                        <a:spcBef>
                          <a:spcPts val="0"/>
                        </a:spcBef>
                        <a:spcAft>
                          <a:spcPts val="0"/>
                        </a:spcAft>
                        <a:buClr>
                          <a:schemeClr val="dk1"/>
                        </a:buClr>
                        <a:buSzPts val="1100"/>
                        <a:buFont typeface="Arial"/>
                        <a:buNone/>
                      </a:pPr>
                      <a:r>
                        <a:rPr b="1" i="1" lang="en" sz="750" u="sng">
                          <a:solidFill>
                            <a:schemeClr val="dk1"/>
                          </a:solidFill>
                        </a:rPr>
                        <a:t>Flow Asynchronies (Please submit all):</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4">
                            <a:extLst>
                              <a:ext uri="{A12FA001-AC4F-418D-AE19-62706E023703}">
                                <ahyp:hlinkClr val="tx"/>
                              </a:ext>
                            </a:extLst>
                          </a:hlinkClick>
                        </a:rPr>
                        <a:t>Flow Starvation on Pressure Control</a:t>
                      </a:r>
                      <a:r>
                        <a:rPr lang="en" sz="750">
                          <a:solidFill>
                            <a:schemeClr val="dk1"/>
                          </a:solidFill>
                        </a:rPr>
                        <a:t> and </a:t>
                      </a:r>
                      <a:r>
                        <a:rPr lang="en" sz="750" u="sng">
                          <a:solidFill>
                            <a:schemeClr val="accent5"/>
                          </a:solidFill>
                          <a:hlinkClick action="ppaction://hlinksldjump" r:id="rId5">
                            <a:extLst>
                              <a:ext uri="{A12FA001-AC4F-418D-AE19-62706E023703}">
                                <ahyp:hlinkClr val="tx"/>
                              </a:ext>
                            </a:extLst>
                          </a:hlinkClick>
                        </a:rPr>
                        <a:t>Management</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6">
                            <a:extLst>
                              <a:ext uri="{A12FA001-AC4F-418D-AE19-62706E023703}">
                                <ahyp:hlinkClr val="tx"/>
                              </a:ext>
                            </a:extLst>
                          </a:hlinkClick>
                        </a:rPr>
                        <a:t>Flow Starvation on Volume Control Decelerating Waveform</a:t>
                      </a:r>
                      <a:r>
                        <a:rPr lang="en" sz="750">
                          <a:solidFill>
                            <a:schemeClr val="dk1"/>
                          </a:solidFill>
                        </a:rPr>
                        <a:t> and </a:t>
                      </a:r>
                      <a:r>
                        <a:rPr lang="en" sz="750" u="sng">
                          <a:solidFill>
                            <a:schemeClr val="accent5"/>
                          </a:solidFill>
                          <a:hlinkClick action="ppaction://hlinksldjump" r:id="rId7">
                            <a:extLst>
                              <a:ext uri="{A12FA001-AC4F-418D-AE19-62706E023703}">
                                <ahyp:hlinkClr val="tx"/>
                              </a:ext>
                            </a:extLst>
                          </a:hlinkClick>
                        </a:rPr>
                        <a:t>Management</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accent5"/>
                          </a:solidFill>
                          <a:hlinkClick action="ppaction://hlinksldjump" r:id="rId8">
                            <a:extLst>
                              <a:ext uri="{A12FA001-AC4F-418D-AE19-62706E023703}">
                                <ahyp:hlinkClr val="tx"/>
                              </a:ext>
                            </a:extLst>
                          </a:hlinkClick>
                        </a:rPr>
                        <a:t>Flow Starvation on Volume Targeted</a:t>
                      </a:r>
                      <a:r>
                        <a:rPr lang="en" sz="750">
                          <a:solidFill>
                            <a:schemeClr val="dk1"/>
                          </a:solidFill>
                        </a:rPr>
                        <a:t> and </a:t>
                      </a:r>
                      <a:r>
                        <a:rPr lang="en" sz="750" u="sng">
                          <a:solidFill>
                            <a:schemeClr val="accent5"/>
                          </a:solidFill>
                          <a:hlinkClick action="ppaction://hlinksldjump" r:id="rId9">
                            <a:extLst>
                              <a:ext uri="{A12FA001-AC4F-418D-AE19-62706E023703}">
                                <ahyp:hlinkClr val="tx"/>
                              </a:ext>
                            </a:extLst>
                          </a:hlinkClick>
                        </a:rPr>
                        <a:t>Management</a:t>
                      </a:r>
                      <a:endParaRPr b="1" i="1" sz="750" u="sng"/>
                    </a:p>
                    <a:p>
                      <a:pPr indent="0" lvl="0" marL="457200" rtl="0" algn="l">
                        <a:spcBef>
                          <a:spcPts val="0"/>
                        </a:spcBef>
                        <a:spcAft>
                          <a:spcPts val="0"/>
                        </a:spcAft>
                        <a:buNone/>
                      </a:pPr>
                      <a:r>
                        <a:t/>
                      </a:r>
                      <a:endParaRPr sz="750"/>
                    </a:p>
                    <a:p>
                      <a:pPr indent="0" lvl="0" marL="0" rtl="0" algn="l">
                        <a:spcBef>
                          <a:spcPts val="0"/>
                        </a:spcBef>
                        <a:spcAft>
                          <a:spcPts val="0"/>
                        </a:spcAft>
                        <a:buNone/>
                      </a:pPr>
                      <a:r>
                        <a:rPr b="1" i="1" lang="en" sz="750" u="sng"/>
                        <a:t>Cycle Asynchronies (Please submit all):</a:t>
                      </a:r>
                      <a:endParaRPr/>
                    </a:p>
                    <a:p>
                      <a:pPr indent="-276225" lvl="0" marL="457200" rtl="0" algn="l">
                        <a:spcBef>
                          <a:spcPts val="0"/>
                        </a:spcBef>
                        <a:spcAft>
                          <a:spcPts val="0"/>
                        </a:spcAft>
                        <a:buSzPts val="750"/>
                        <a:buChar char="-"/>
                      </a:pPr>
                      <a:r>
                        <a:rPr lang="en" sz="750" u="sng">
                          <a:solidFill>
                            <a:schemeClr val="hlink"/>
                          </a:solidFill>
                          <a:hlinkClick action="ppaction://hlinksldjump" r:id="rId10"/>
                        </a:rPr>
                        <a:t>Premature Cycling on Pressure Control</a:t>
                      </a:r>
                      <a:r>
                        <a:rPr lang="en" sz="750"/>
                        <a:t> and </a:t>
                      </a:r>
                      <a:r>
                        <a:rPr lang="en" sz="750" u="sng">
                          <a:solidFill>
                            <a:schemeClr val="hlink"/>
                          </a:solidFill>
                          <a:hlinkClick action="ppaction://hlinksldjump" r:id="rId11"/>
                        </a:rPr>
                        <a:t>Management</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2"/>
                        </a:rPr>
                        <a:t>Premature Cycling on Volume Control</a:t>
                      </a:r>
                      <a:r>
                        <a:rPr lang="en" sz="750"/>
                        <a:t> and </a:t>
                      </a:r>
                      <a:r>
                        <a:rPr lang="en" sz="750" u="sng">
                          <a:solidFill>
                            <a:schemeClr val="hlink"/>
                          </a:solidFill>
                          <a:hlinkClick action="ppaction://hlinksldjump" r:id="rId13"/>
                        </a:rPr>
                        <a:t>Management</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4"/>
                        </a:rPr>
                        <a:t>Delayed Cycling on Pressure Control</a:t>
                      </a:r>
                      <a:r>
                        <a:rPr lang="en" sz="750"/>
                        <a:t> and </a:t>
                      </a:r>
                      <a:r>
                        <a:rPr lang="en" sz="750" u="sng">
                          <a:solidFill>
                            <a:schemeClr val="hlink"/>
                          </a:solidFill>
                          <a:hlinkClick action="ppaction://hlinksldjump" r:id="rId15"/>
                        </a:rPr>
                        <a:t>Management</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6"/>
                        </a:rPr>
                        <a:t>Delayed Cycling on Volume Control</a:t>
                      </a:r>
                      <a:r>
                        <a:rPr lang="en" sz="750"/>
                        <a:t> and </a:t>
                      </a:r>
                      <a:r>
                        <a:rPr lang="en" sz="750" u="sng">
                          <a:solidFill>
                            <a:schemeClr val="hlink"/>
                          </a:solidFill>
                          <a:hlinkClick action="ppaction://hlinksldjump" r:id="rId17"/>
                        </a:rPr>
                        <a:t>Management</a:t>
                      </a:r>
                      <a:endParaRPr sz="750"/>
                    </a:p>
                    <a:p>
                      <a:pPr indent="0" lvl="0" marL="0" rtl="0" algn="l">
                        <a:spcBef>
                          <a:spcPts val="0"/>
                        </a:spcBef>
                        <a:spcAft>
                          <a:spcPts val="0"/>
                        </a:spcAft>
                        <a:buNone/>
                      </a:pPr>
                      <a:r>
                        <a:t/>
                      </a:r>
                      <a:endParaRPr sz="750"/>
                    </a:p>
                    <a:p>
                      <a:pPr indent="0" lvl="0" marL="0" rtl="0" algn="l">
                        <a:spcBef>
                          <a:spcPts val="0"/>
                        </a:spcBef>
                        <a:spcAft>
                          <a:spcPts val="0"/>
                        </a:spcAft>
                        <a:buNone/>
                      </a:pPr>
                      <a:r>
                        <a:rPr b="1" i="1" lang="en" sz="750" u="sng"/>
                        <a:t>Other Cases and Maneuvers (Please submit at least 2 of the following)</a:t>
                      </a:r>
                      <a:r>
                        <a:rPr b="1" i="1" lang="en" sz="750"/>
                        <a:t>:</a:t>
                      </a:r>
                      <a:endParaRPr sz="750" u="sng"/>
                    </a:p>
                    <a:p>
                      <a:pPr indent="-276225" lvl="0" marL="457200" rtl="0" algn="l">
                        <a:spcBef>
                          <a:spcPts val="0"/>
                        </a:spcBef>
                        <a:spcAft>
                          <a:spcPts val="0"/>
                        </a:spcAft>
                        <a:buSzPts val="750"/>
                        <a:buChar char="-"/>
                      </a:pPr>
                      <a:r>
                        <a:rPr lang="en" sz="750" u="sng">
                          <a:solidFill>
                            <a:schemeClr val="hlink"/>
                          </a:solidFill>
                          <a:hlinkClick action="ppaction://hlinksldjump" r:id="rId18"/>
                        </a:rPr>
                        <a:t>Breath Termination on Pressure Support Ventilation (PSV)</a:t>
                      </a:r>
                      <a:r>
                        <a:rPr lang="en" sz="750"/>
                        <a:t> - Expiratory Sensitivity (ESENS) adjustment for patient on PSV </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19"/>
                        </a:rPr>
                        <a:t>Recruitment-Inflation Ratio Measurement</a:t>
                      </a:r>
                      <a:r>
                        <a:rPr lang="en" sz="750"/>
                        <a:t> </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20"/>
                        </a:rPr>
                        <a:t>Increased Pressure-Time Product</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21"/>
                        </a:rPr>
                        <a:t>Dynamic Airway Collapse During Exhalation</a:t>
                      </a:r>
                      <a:endParaRPr sz="750"/>
                    </a:p>
                    <a:p>
                      <a:pPr indent="-276225" lvl="0" marL="457200" rtl="0" algn="l">
                        <a:spcBef>
                          <a:spcPts val="0"/>
                        </a:spcBef>
                        <a:spcAft>
                          <a:spcPts val="0"/>
                        </a:spcAft>
                        <a:buSzPts val="750"/>
                        <a:buChar char="-"/>
                      </a:pPr>
                      <a:r>
                        <a:rPr lang="en" sz="750" u="sng">
                          <a:solidFill>
                            <a:schemeClr val="hlink"/>
                          </a:solidFill>
                          <a:hlinkClick action="ppaction://hlinksldjump" r:id="rId22"/>
                        </a:rPr>
                        <a:t>APRV</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hlink"/>
                          </a:solidFill>
                          <a:hlinkClick action="ppaction://hlinksldjump" r:id="rId23"/>
                        </a:rPr>
                        <a:t>Esophageal Manometry Guiding PEEP Titration</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hlink"/>
                          </a:solidFill>
                          <a:hlinkClick action="ppaction://hlinksldjump" r:id="rId24"/>
                        </a:rPr>
                        <a:t>Low-Flow Pressure Volume Loop</a:t>
                      </a:r>
                      <a:endParaRPr sz="750">
                        <a:solidFill>
                          <a:schemeClr val="dk1"/>
                        </a:solidFill>
                      </a:endParaRPr>
                    </a:p>
                    <a:p>
                      <a:pPr indent="-276225" lvl="0" marL="457200" rtl="0" algn="l">
                        <a:spcBef>
                          <a:spcPts val="0"/>
                        </a:spcBef>
                        <a:spcAft>
                          <a:spcPts val="0"/>
                        </a:spcAft>
                        <a:buClr>
                          <a:schemeClr val="dk1"/>
                        </a:buClr>
                        <a:buSzPts val="750"/>
                        <a:buChar char="-"/>
                      </a:pPr>
                      <a:r>
                        <a:rPr lang="en" sz="750" u="sng">
                          <a:solidFill>
                            <a:schemeClr val="hlink"/>
                          </a:solidFill>
                          <a:hlinkClick action="ppaction://hlinksldjump" r:id="rId25"/>
                        </a:rPr>
                        <a:t>Mechanical Ventilation on VV ECMO</a:t>
                      </a:r>
                      <a:r>
                        <a:rPr lang="en" sz="750">
                          <a:solidFill>
                            <a:schemeClr val="dk1"/>
                          </a:solidFill>
                        </a:rPr>
                        <a:t> </a:t>
                      </a:r>
                      <a:endParaRPr sz="750">
                        <a:solidFill>
                          <a:schemeClr val="dk1"/>
                        </a:solidFill>
                      </a:endParaRPr>
                    </a:p>
                  </a:txBody>
                  <a:tcPr marT="63500" marB="63500" marR="63500" marL="63500"/>
                </a:tc>
              </a:tr>
              <a:tr h="268525">
                <a:tc>
                  <a:txBody>
                    <a:bodyPr/>
                    <a:lstStyle/>
                    <a:p>
                      <a:pPr indent="0" lvl="0" marL="0" rtl="0" algn="l">
                        <a:spcBef>
                          <a:spcPts val="0"/>
                        </a:spcBef>
                        <a:spcAft>
                          <a:spcPts val="0"/>
                        </a:spcAft>
                        <a:buNone/>
                      </a:pPr>
                      <a:r>
                        <a:rPr b="1" lang="en" sz="750"/>
                        <a:t>Due </a:t>
                      </a:r>
                      <a:r>
                        <a:rPr b="1" lang="en" sz="750"/>
                        <a:t>May 15, 2026</a:t>
                      </a:r>
                      <a:endParaRPr b="1" sz="750"/>
                    </a:p>
                    <a:p>
                      <a:pPr indent="0" lvl="0" marL="0" rtl="0" algn="l">
                        <a:spcBef>
                          <a:spcPts val="0"/>
                        </a:spcBef>
                        <a:spcAft>
                          <a:spcPts val="0"/>
                        </a:spcAft>
                        <a:buNone/>
                      </a:pPr>
                      <a:r>
                        <a:t/>
                      </a:r>
                      <a:endParaRPr sz="750"/>
                    </a:p>
                  </a:txBody>
                  <a:tcPr marT="63500" marB="63500" marR="63500" marL="63500"/>
                </a:tc>
                <a:tc>
                  <a:txBody>
                    <a:bodyPr/>
                    <a:lstStyle/>
                    <a:p>
                      <a:pPr indent="0" lvl="0" marL="0" rtl="0" algn="l">
                        <a:spcBef>
                          <a:spcPts val="0"/>
                        </a:spcBef>
                        <a:spcAft>
                          <a:spcPts val="0"/>
                        </a:spcAft>
                        <a:buNone/>
                      </a:pPr>
                      <a:r>
                        <a:rPr lang="en" sz="750"/>
                        <a:t>You may be asked to edit / correct your submitted images. If so, they must be turned in prior to scheduling the June Final Assessment</a:t>
                      </a:r>
                      <a:endParaRPr sz="750"/>
                    </a:p>
                  </a:txBody>
                  <a:tcPr marT="63500" marB="63500" marR="63500" marL="63500"/>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Ineffective Triggering</a:t>
            </a:r>
            <a:endParaRPr/>
          </a:p>
        </p:txBody>
      </p:sp>
      <p:sp>
        <p:nvSpPr>
          <p:cNvPr id="360" name="Google Shape;360;p5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361" name="Google Shape;361;p5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362" name="Google Shape;362;p52">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Ineffective Triggering</a:t>
            </a:r>
            <a:endParaRPr/>
          </a:p>
        </p:txBody>
      </p:sp>
      <p:sp>
        <p:nvSpPr>
          <p:cNvPr id="368" name="Google Shape;368;p5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369" name="Google Shape;369;p5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370" name="Google Shape;370;p53">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Auto-Trigger</a:t>
            </a:r>
            <a:endParaRPr/>
          </a:p>
        </p:txBody>
      </p:sp>
      <p:sp>
        <p:nvSpPr>
          <p:cNvPr id="376" name="Google Shape;376;p5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377" name="Google Shape;377;p5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378" name="Google Shape;378;p5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Auto Trigger</a:t>
            </a:r>
            <a:endParaRPr/>
          </a:p>
        </p:txBody>
      </p:sp>
      <p:sp>
        <p:nvSpPr>
          <p:cNvPr id="384" name="Google Shape;384;p5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385" name="Google Shape;385;p5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386" name="Google Shape;386;p5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Double Trigger</a:t>
            </a:r>
            <a:endParaRPr/>
          </a:p>
        </p:txBody>
      </p:sp>
      <p:sp>
        <p:nvSpPr>
          <p:cNvPr id="392" name="Google Shape;392;p5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393" name="Google Shape;393;p5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394" name="Google Shape;394;p5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Double Trigger</a:t>
            </a:r>
            <a:endParaRPr/>
          </a:p>
        </p:txBody>
      </p:sp>
      <p:sp>
        <p:nvSpPr>
          <p:cNvPr id="400" name="Google Shape;400;p5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01" name="Google Shape;401;p5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402" name="Google Shape;402;p57">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Reverse Trigger</a:t>
            </a:r>
            <a:endParaRPr/>
          </a:p>
        </p:txBody>
      </p:sp>
      <p:sp>
        <p:nvSpPr>
          <p:cNvPr id="408" name="Google Shape;408;p5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09" name="Google Shape;409;p5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410" name="Google Shape;410;p58">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Reverse Trigger</a:t>
            </a:r>
            <a:endParaRPr/>
          </a:p>
        </p:txBody>
      </p:sp>
      <p:sp>
        <p:nvSpPr>
          <p:cNvPr id="416" name="Google Shape;416;p5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17" name="Google Shape;417;p5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418" name="Google Shape;418;p59">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22" name="Shape 422"/>
        <p:cNvGrpSpPr/>
        <p:nvPr/>
      </p:nvGrpSpPr>
      <p:grpSpPr>
        <a:xfrm>
          <a:off x="0" y="0"/>
          <a:ext cx="0" cy="0"/>
          <a:chOff x="0" y="0"/>
          <a:chExt cx="0" cy="0"/>
        </a:xfrm>
      </p:grpSpPr>
      <p:sp>
        <p:nvSpPr>
          <p:cNvPr id="423" name="Google Shape;423;p6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Cycle Asynchronies</a:t>
            </a:r>
            <a:endParaRPr/>
          </a:p>
        </p:txBody>
      </p:sp>
      <p:sp>
        <p:nvSpPr>
          <p:cNvPr id="424" name="Google Shape;424;p60">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Premature Cycling on Pressure Control</a:t>
            </a:r>
            <a:endParaRPr/>
          </a:p>
        </p:txBody>
      </p:sp>
      <p:sp>
        <p:nvSpPr>
          <p:cNvPr id="430" name="Google Shape;430;p6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31" name="Google Shape;431;p6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32" name="Google Shape;432;p61">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Submissions</a:t>
            </a:r>
            <a:endParaRPr/>
          </a:p>
        </p:txBody>
      </p:sp>
      <p:sp>
        <p:nvSpPr>
          <p:cNvPr id="80" name="Google Shape;80;p17"/>
          <p:cNvSpPr txBox="1"/>
          <p:nvPr>
            <p:ph idx="1" type="body"/>
          </p:nvPr>
        </p:nvSpPr>
        <p:spPr>
          <a:xfrm>
            <a:off x="311700" y="1152475"/>
            <a:ext cx="8520600" cy="3807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arenR"/>
            </a:pPr>
            <a:r>
              <a:rPr lang="en"/>
              <a:t>Slide Title = name of requirement </a:t>
            </a:r>
            <a:endParaRPr/>
          </a:p>
          <a:p>
            <a:pPr indent="-342900" lvl="0" marL="457200" rtl="0" algn="l">
              <a:spcBef>
                <a:spcPts val="0"/>
              </a:spcBef>
              <a:spcAft>
                <a:spcPts val="0"/>
              </a:spcAft>
              <a:buSzPts val="1800"/>
              <a:buAutoNum type="arabicParenR"/>
            </a:pPr>
            <a:r>
              <a:rPr lang="en"/>
              <a:t>Each requirement will take 1-3 slides to complete:</a:t>
            </a:r>
            <a:endParaRPr/>
          </a:p>
          <a:p>
            <a:pPr indent="-317500" lvl="1" marL="914400" rtl="0" algn="l">
              <a:spcBef>
                <a:spcPts val="0"/>
              </a:spcBef>
              <a:spcAft>
                <a:spcPts val="0"/>
              </a:spcAft>
              <a:buSzPts val="1400"/>
              <a:buAutoNum type="alphaLcParenR"/>
            </a:pPr>
            <a:r>
              <a:rPr lang="en"/>
              <a:t>Slide A will have your picture of the waveform submission (including Pressure-Time, Flow-Time, and Volume-Time curves) and a brief description of patient case or the maneuver you are completing</a:t>
            </a:r>
            <a:endParaRPr/>
          </a:p>
          <a:p>
            <a:pPr indent="-317500" lvl="1" marL="914400" rtl="0" algn="l">
              <a:spcBef>
                <a:spcPts val="0"/>
              </a:spcBef>
              <a:spcAft>
                <a:spcPts val="0"/>
              </a:spcAft>
              <a:buSzPts val="1400"/>
              <a:buAutoNum type="alphaLcParenR"/>
            </a:pPr>
            <a:r>
              <a:rPr lang="en"/>
              <a:t>Slide B should include your annotations (you can use a stylus to draw normal expected waveforms; otherwise, use colored arrows or shapes in powerpoint to identify key findings) and include a brief description of your management</a:t>
            </a:r>
            <a:endParaRPr/>
          </a:p>
          <a:p>
            <a:pPr indent="-317500" lvl="1" marL="914400" rtl="0" algn="l">
              <a:spcBef>
                <a:spcPts val="0"/>
              </a:spcBef>
              <a:spcAft>
                <a:spcPts val="0"/>
              </a:spcAft>
              <a:buSzPts val="1400"/>
              <a:buAutoNum type="alphaLcParenR"/>
            </a:pPr>
            <a:r>
              <a:rPr lang="en"/>
              <a:t>Slide C (if applicable) - waveforms after maneuver/adjustment</a:t>
            </a:r>
            <a:endParaRPr/>
          </a:p>
          <a:p>
            <a:pPr indent="-342900" lvl="0" marL="457200" rtl="0" algn="l">
              <a:spcBef>
                <a:spcPts val="0"/>
              </a:spcBef>
              <a:spcAft>
                <a:spcPts val="0"/>
              </a:spcAft>
              <a:buSzPts val="1800"/>
              <a:buAutoNum type="arabicParenR"/>
            </a:pPr>
            <a:r>
              <a:rPr lang="en"/>
              <a:t>Please note: It is okay to submit the same image for multiple requirements, but it must be annotated appropriately. (For example, can submit same image for Normal Pressure Control and Normal Passive Expiration if annotated appropriately, or if you see multiple asynchronies on the same view.)</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Premature Cycling on Volume Control</a:t>
            </a:r>
            <a:endParaRPr/>
          </a:p>
        </p:txBody>
      </p:sp>
      <p:sp>
        <p:nvSpPr>
          <p:cNvPr id="438" name="Google Shape;438;p6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39" name="Google Shape;439;p6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40" name="Google Shape;440;p62">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Premature Cycling</a:t>
            </a:r>
            <a:endParaRPr/>
          </a:p>
        </p:txBody>
      </p:sp>
      <p:sp>
        <p:nvSpPr>
          <p:cNvPr id="446" name="Google Shape;446;p6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47" name="Google Shape;447;p6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48" name="Google Shape;448;p63">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Delayed Cycling on Pressure Control</a:t>
            </a:r>
            <a:endParaRPr/>
          </a:p>
        </p:txBody>
      </p:sp>
      <p:sp>
        <p:nvSpPr>
          <p:cNvPr id="454" name="Google Shape;454;p6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55" name="Google Shape;455;p6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56" name="Google Shape;456;p6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Delayed Cycling on Volume Control</a:t>
            </a:r>
            <a:endParaRPr/>
          </a:p>
        </p:txBody>
      </p:sp>
      <p:sp>
        <p:nvSpPr>
          <p:cNvPr id="462" name="Google Shape;462;p6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63" name="Google Shape;463;p6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64" name="Google Shape;464;p6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Management of Delayed Cycling</a:t>
            </a:r>
            <a:endParaRPr/>
          </a:p>
        </p:txBody>
      </p:sp>
      <p:sp>
        <p:nvSpPr>
          <p:cNvPr id="470" name="Google Shape;470;p6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71" name="Google Shape;471;p6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72" name="Google Shape;472;p6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Breath Termination Criteria on PSV - ESENS Adjustment</a:t>
            </a:r>
            <a:endParaRPr/>
          </a:p>
        </p:txBody>
      </p:sp>
      <p:sp>
        <p:nvSpPr>
          <p:cNvPr id="478" name="Google Shape;478;p6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79" name="Google Shape;479;p6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a:t>
            </a:r>
            <a:endParaRPr/>
          </a:p>
        </p:txBody>
      </p:sp>
      <p:sp>
        <p:nvSpPr>
          <p:cNvPr id="480" name="Google Shape;480;p67">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84" name="Shape 484"/>
        <p:cNvGrpSpPr/>
        <p:nvPr/>
      </p:nvGrpSpPr>
      <p:grpSpPr>
        <a:xfrm>
          <a:off x="0" y="0"/>
          <a:ext cx="0" cy="0"/>
          <a:chOff x="0" y="0"/>
          <a:chExt cx="0" cy="0"/>
        </a:xfrm>
      </p:grpSpPr>
      <p:sp>
        <p:nvSpPr>
          <p:cNvPr id="485" name="Google Shape;485;p6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Other Cases</a:t>
            </a:r>
            <a:endParaRPr/>
          </a:p>
        </p:txBody>
      </p:sp>
      <p:sp>
        <p:nvSpPr>
          <p:cNvPr id="486" name="Google Shape;486;p68">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487" name="Google Shape;487;p6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en"/>
              <a:t>Please submit at least 2 of the listed cases here. </a:t>
            </a:r>
            <a:br>
              <a:rPr lang="en"/>
            </a:br>
            <a:r>
              <a:rPr lang="en"/>
              <a:t>You may add additional interesting cases you see to this section.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9"/>
          <p:cNvSpPr txBox="1"/>
          <p:nvPr>
            <p:ph type="title"/>
          </p:nvPr>
        </p:nvSpPr>
        <p:spPr>
          <a:xfrm>
            <a:off x="311700" y="445025"/>
            <a:ext cx="8756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Expiratory Sensitivity (ESENS) Adjustment; Patient on PSV</a:t>
            </a:r>
            <a:endParaRPr/>
          </a:p>
        </p:txBody>
      </p:sp>
      <p:sp>
        <p:nvSpPr>
          <p:cNvPr id="493" name="Google Shape;493;p6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494" name="Google Shape;494;p6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495" name="Google Shape;495;p69">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496" name="Google Shape;496;p69"/>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Please discuss the initial ESENS settings and how/why you adjusted it, please enclose a picture of the patient on your new settings. </a:t>
            </a:r>
            <a:endParaRPr sz="1100">
              <a:solidFill>
                <a:schemeClr val="dk2"/>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Recruitment-Inflation Ratio Measurement</a:t>
            </a:r>
            <a:endParaRPr/>
          </a:p>
        </p:txBody>
      </p:sp>
      <p:sp>
        <p:nvSpPr>
          <p:cNvPr id="502" name="Google Shape;502;p7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03" name="Google Shape;503;p7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04" name="Google Shape;504;p70">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505" name="Google Shape;505;p70"/>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Please be ready to demonstrate your calculations. </a:t>
            </a:r>
            <a:endParaRPr sz="1100">
              <a:solidFill>
                <a:schemeClr val="dk2"/>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Increased Pressure-Time Product</a:t>
            </a:r>
            <a:endParaRPr/>
          </a:p>
        </p:txBody>
      </p:sp>
      <p:sp>
        <p:nvSpPr>
          <p:cNvPr id="511" name="Google Shape;511;p7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12" name="Google Shape;512;p7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13" name="Google Shape;513;p71">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Volume Control - Square Wave</a:t>
            </a:r>
            <a:endParaRPr/>
          </a:p>
        </p:txBody>
      </p:sp>
      <p:sp>
        <p:nvSpPr>
          <p:cNvPr id="86" name="Google Shape;86;p18"/>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45 yo F, intubated on volume control ventilation after found down and unable to protect airway and reported concern for aspiration. Settings from ED on transfer to MICU.</a:t>
            </a:r>
            <a:endParaRPr/>
          </a:p>
          <a:p>
            <a:pPr indent="0" lvl="0" marL="0" rtl="0" algn="l">
              <a:spcBef>
                <a:spcPts val="1200"/>
              </a:spcBef>
              <a:spcAft>
                <a:spcPts val="1200"/>
              </a:spcAft>
              <a:buNone/>
            </a:pPr>
            <a:r>
              <a:rPr lang="en"/>
              <a:t>-On propofol + fent gtt </a:t>
            </a:r>
            <a:endParaRPr/>
          </a:p>
        </p:txBody>
      </p:sp>
      <p:pic>
        <p:nvPicPr>
          <p:cNvPr id="87" name="Google Shape;87;p18"/>
          <p:cNvPicPr preferRelativeResize="0"/>
          <p:nvPr/>
        </p:nvPicPr>
        <p:blipFill>
          <a:blip r:embed="rId3">
            <a:alphaModFix/>
          </a:blip>
          <a:stretch>
            <a:fillRect/>
          </a:stretch>
        </p:blipFill>
        <p:spPr>
          <a:xfrm>
            <a:off x="152400" y="1170125"/>
            <a:ext cx="4709300" cy="2799503"/>
          </a:xfrm>
          <a:prstGeom prst="rect">
            <a:avLst/>
          </a:prstGeom>
          <a:noFill/>
          <a:ln>
            <a:noFill/>
          </a:ln>
        </p:spPr>
      </p:pic>
      <p:sp>
        <p:nvSpPr>
          <p:cNvPr id="88" name="Google Shape;88;p18"/>
          <p:cNvSpPr txBox="1"/>
          <p:nvPr/>
        </p:nvSpPr>
        <p:spPr>
          <a:xfrm>
            <a:off x="48078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1 - Normal Waveform</a:t>
            </a:r>
            <a:endParaRPr sz="2400">
              <a:solidFill>
                <a:schemeClr val="dk2"/>
              </a:solidFill>
            </a:endParaRPr>
          </a:p>
        </p:txBody>
      </p:sp>
      <p:sp>
        <p:nvSpPr>
          <p:cNvPr id="89" name="Google Shape;89;p18">
            <a:hlinkClick action="ppaction://hlinksldjump" r:id="rId4"/>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7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Dynamic Airway Collapse</a:t>
            </a:r>
            <a:endParaRPr/>
          </a:p>
        </p:txBody>
      </p:sp>
      <p:sp>
        <p:nvSpPr>
          <p:cNvPr id="519" name="Google Shape;519;p7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20" name="Google Shape;520;p7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21" name="Google Shape;521;p72">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522" name="Google Shape;522;p72"/>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Discuss ventilatory challenges and strategies to mitigate the effects. </a:t>
            </a:r>
            <a:endParaRPr sz="11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7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APRV </a:t>
            </a:r>
            <a:endParaRPr/>
          </a:p>
        </p:txBody>
      </p:sp>
      <p:sp>
        <p:nvSpPr>
          <p:cNvPr id="528" name="Google Shape;528;p7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29" name="Google Shape;529;p7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30" name="Google Shape;530;p73">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531" name="Google Shape;531;p73"/>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Please describe how you obtained your initial settings (for example: can discuss setting Tlow based on </a:t>
            </a:r>
            <a:br>
              <a:rPr lang="en" sz="1100">
                <a:solidFill>
                  <a:schemeClr val="dk2"/>
                </a:solidFill>
              </a:rPr>
            </a:br>
            <a:r>
              <a:rPr lang="en" sz="1100">
                <a:solidFill>
                  <a:schemeClr val="dk2"/>
                </a:solidFill>
              </a:rPr>
              <a:t>c</a:t>
            </a:r>
            <a:r>
              <a:rPr lang="en" sz="1100">
                <a:solidFill>
                  <a:schemeClr val="dk2"/>
                </a:solidFill>
              </a:rPr>
              <a:t>alculation of tau, </a:t>
            </a:r>
            <a:r>
              <a:rPr lang="en" sz="1100">
                <a:solidFill>
                  <a:schemeClr val="dk2"/>
                </a:solidFill>
              </a:rPr>
              <a:t>how</a:t>
            </a:r>
            <a:r>
              <a:rPr lang="en" sz="1100">
                <a:solidFill>
                  <a:schemeClr val="dk2"/>
                </a:solidFill>
              </a:rPr>
              <a:t> to ensure tidal volume remains in lung protective ventilation ranges, etc.)</a:t>
            </a:r>
            <a:endParaRPr sz="1100">
              <a:solidFill>
                <a:schemeClr val="dk2"/>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Esophageal Manometry to Guide PEEP Titration</a:t>
            </a:r>
            <a:endParaRPr/>
          </a:p>
        </p:txBody>
      </p:sp>
      <p:sp>
        <p:nvSpPr>
          <p:cNvPr id="537" name="Google Shape;537;p7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38" name="Google Shape;538;p7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39" name="Google Shape;539;p74">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540" name="Google Shape;540;p74"/>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Please describe how this impacts your baseline ventilator settings (i.e. set PEEP).</a:t>
            </a:r>
            <a:endParaRPr sz="1100">
              <a:solidFill>
                <a:schemeClr val="dk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Low-Flow Pressure Volume Loop</a:t>
            </a:r>
            <a:endParaRPr/>
          </a:p>
        </p:txBody>
      </p:sp>
      <p:sp>
        <p:nvSpPr>
          <p:cNvPr id="546" name="Google Shape;546;p7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47" name="Google Shape;547;p7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48" name="Google Shape;548;p75">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
        <p:nvSpPr>
          <p:cNvPr id="549" name="Google Shape;549;p75"/>
          <p:cNvSpPr txBox="1"/>
          <p:nvPr/>
        </p:nvSpPr>
        <p:spPr>
          <a:xfrm>
            <a:off x="291150" y="4577400"/>
            <a:ext cx="83535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Question to Answer/Discuss: Please describe how this impacts your baseline ventilator settings (i.e. set PEEP).</a:t>
            </a:r>
            <a:endParaRPr sz="1100">
              <a:solidFill>
                <a:schemeClr val="dk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7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Mechanical Ventilation of Patient on V-V ECMO</a:t>
            </a:r>
            <a:endParaRPr/>
          </a:p>
        </p:txBody>
      </p:sp>
      <p:sp>
        <p:nvSpPr>
          <p:cNvPr id="555" name="Google Shape;555;p7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p>
        </p:txBody>
      </p:sp>
      <p:sp>
        <p:nvSpPr>
          <p:cNvPr id="556" name="Google Shape;556;p7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Brief Description of Case and Management:</a:t>
            </a:r>
            <a:endParaRPr/>
          </a:p>
        </p:txBody>
      </p:sp>
      <p:sp>
        <p:nvSpPr>
          <p:cNvPr id="557" name="Google Shape;557;p76">
            <a:hlinkClick action="ppaction://hlinksldjump" r:id="rId3"/>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Normal Volume Control - Square Wave</a:t>
            </a:r>
            <a:endParaRPr/>
          </a:p>
        </p:txBody>
      </p:sp>
      <p:sp>
        <p:nvSpPr>
          <p:cNvPr id="95" name="Google Shape;95;p19"/>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Green - Peak inspiratory pressure (PIP)</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Red - FxR (resistive) component of the pressure-time curve</a:t>
            </a:r>
            <a:endParaRPr>
              <a:solidFill>
                <a:schemeClr val="dk1"/>
              </a:solidFill>
            </a:endParaRPr>
          </a:p>
          <a:p>
            <a:pPr indent="0" lvl="0" marL="0" rtl="0" algn="l">
              <a:lnSpc>
                <a:spcPct val="100000"/>
              </a:lnSpc>
              <a:spcBef>
                <a:spcPts val="0"/>
              </a:spcBef>
              <a:spcAft>
                <a:spcPts val="0"/>
              </a:spcAft>
              <a:buNone/>
            </a:pPr>
            <a:r>
              <a:t/>
            </a:r>
            <a:endParaRPr>
              <a:solidFill>
                <a:schemeClr val="dk1"/>
              </a:solidFill>
            </a:endParaRPr>
          </a:p>
          <a:p>
            <a:pPr indent="0" lvl="0" marL="0" rtl="0" algn="l">
              <a:lnSpc>
                <a:spcPct val="100000"/>
              </a:lnSpc>
              <a:spcBef>
                <a:spcPts val="0"/>
              </a:spcBef>
              <a:spcAft>
                <a:spcPts val="0"/>
              </a:spcAft>
              <a:buNone/>
            </a:pPr>
            <a:r>
              <a:rPr lang="en">
                <a:solidFill>
                  <a:schemeClr val="dk1"/>
                </a:solidFill>
              </a:rPr>
              <a:t>Initial Management:</a:t>
            </a:r>
            <a:br>
              <a:rPr lang="en">
                <a:solidFill>
                  <a:schemeClr val="dk1"/>
                </a:solidFill>
              </a:rPr>
            </a:br>
            <a:r>
              <a:rPr lang="en">
                <a:solidFill>
                  <a:schemeClr val="dk1"/>
                </a:solidFill>
              </a:rPr>
              <a:t>1) Obtain ABG if has not yet been completed. Measure height to ensure TV is appropriate. </a:t>
            </a:r>
            <a:endParaRPr>
              <a:solidFill>
                <a:schemeClr val="dk1"/>
              </a:solidFill>
            </a:endParaRPr>
          </a:p>
          <a:p>
            <a:pPr indent="0" lvl="0" marL="0" rtl="0" algn="l">
              <a:lnSpc>
                <a:spcPct val="100000"/>
              </a:lnSpc>
              <a:spcBef>
                <a:spcPts val="0"/>
              </a:spcBef>
              <a:spcAft>
                <a:spcPts val="0"/>
              </a:spcAft>
              <a:buNone/>
            </a:pPr>
            <a:r>
              <a:rPr lang="en">
                <a:solidFill>
                  <a:schemeClr val="dk1"/>
                </a:solidFill>
              </a:rPr>
              <a:t>2) Check Pplat with set PEEP 14. Consider driving pressure trial. If oxygenating fine, consider FiO2 reduction. </a:t>
            </a:r>
            <a:endParaRPr/>
          </a:p>
        </p:txBody>
      </p:sp>
      <p:pic>
        <p:nvPicPr>
          <p:cNvPr id="96" name="Google Shape;96;p19"/>
          <p:cNvPicPr preferRelativeResize="0"/>
          <p:nvPr/>
        </p:nvPicPr>
        <p:blipFill>
          <a:blip r:embed="rId3">
            <a:alphaModFix/>
          </a:blip>
          <a:stretch>
            <a:fillRect/>
          </a:stretch>
        </p:blipFill>
        <p:spPr>
          <a:xfrm>
            <a:off x="152400" y="1170125"/>
            <a:ext cx="3370834" cy="2580280"/>
          </a:xfrm>
          <a:prstGeom prst="rect">
            <a:avLst/>
          </a:prstGeom>
          <a:noFill/>
          <a:ln>
            <a:noFill/>
          </a:ln>
        </p:spPr>
      </p:pic>
      <p:sp>
        <p:nvSpPr>
          <p:cNvPr id="97" name="Google Shape;97;p19"/>
          <p:cNvSpPr txBox="1"/>
          <p:nvPr/>
        </p:nvSpPr>
        <p:spPr>
          <a:xfrm>
            <a:off x="48078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1 - Normal Waveform</a:t>
            </a:r>
            <a:endParaRPr sz="2400">
              <a:solidFill>
                <a:schemeClr val="dk2"/>
              </a:solidFill>
            </a:endParaRPr>
          </a:p>
        </p:txBody>
      </p:sp>
      <p:sp>
        <p:nvSpPr>
          <p:cNvPr id="98" name="Google Shape;98;p19">
            <a:hlinkClick action="ppaction://hlinksldjump" r:id="rId4"/>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02" name="Shape 102"/>
        <p:cNvGrpSpPr/>
        <p:nvPr/>
      </p:nvGrpSpPr>
      <p:grpSpPr>
        <a:xfrm>
          <a:off x="0" y="0"/>
          <a:ext cx="0" cy="0"/>
          <a:chOff x="0" y="0"/>
          <a:chExt cx="0" cy="0"/>
        </a:xfrm>
      </p:grpSpPr>
      <p:sp>
        <p:nvSpPr>
          <p:cNvPr id="103" name="Google Shape;10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Calculating Resistance and Compliance</a:t>
            </a:r>
            <a:endParaRPr/>
          </a:p>
        </p:txBody>
      </p:sp>
      <p:sp>
        <p:nvSpPr>
          <p:cNvPr id="104" name="Google Shape;104;p20"/>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t>R=(PIP-Pplat)/F</a:t>
            </a:r>
            <a:endParaRPr/>
          </a:p>
          <a:p>
            <a:pPr indent="0" lvl="0" marL="0" rtl="0" algn="l">
              <a:lnSpc>
                <a:spcPct val="100000"/>
              </a:lnSpc>
              <a:spcBef>
                <a:spcPts val="0"/>
              </a:spcBef>
              <a:spcAft>
                <a:spcPts val="0"/>
              </a:spcAft>
              <a:buNone/>
            </a:pPr>
            <a:r>
              <a:rPr lang="en"/>
              <a:t>R=(30cmH2O-25cmH2O)/0.333L/s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R=15cmH2O/L/s</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C= ΔV/ΔP</a:t>
            </a:r>
            <a:endParaRPr/>
          </a:p>
          <a:p>
            <a:pPr indent="0" lvl="0" marL="0" rtl="0" algn="l">
              <a:lnSpc>
                <a:spcPct val="100000"/>
              </a:lnSpc>
              <a:spcBef>
                <a:spcPts val="0"/>
              </a:spcBef>
              <a:spcAft>
                <a:spcPts val="0"/>
              </a:spcAft>
              <a:buClr>
                <a:schemeClr val="dk1"/>
              </a:buClr>
              <a:buSzPts val="1100"/>
              <a:buFont typeface="Arial"/>
              <a:buNone/>
            </a:pPr>
            <a:r>
              <a:rPr lang="en"/>
              <a:t>C=Vt/(Pplat-PEEP)</a:t>
            </a:r>
            <a:endParaRPr/>
          </a:p>
          <a:p>
            <a:pPr indent="0" lvl="0" marL="0" rtl="0" algn="l">
              <a:lnSpc>
                <a:spcPct val="100000"/>
              </a:lnSpc>
              <a:spcBef>
                <a:spcPts val="0"/>
              </a:spcBef>
              <a:spcAft>
                <a:spcPts val="0"/>
              </a:spcAft>
              <a:buClr>
                <a:schemeClr val="dk1"/>
              </a:buClr>
              <a:buSzPts val="1100"/>
              <a:buFont typeface="Arial"/>
              <a:buNone/>
            </a:pPr>
            <a:r>
              <a:rPr lang="en"/>
              <a:t>C=0.3L/(25cmH2O-14cmH2O)</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
              <a:t>C=0.0273L/cmH2O</a:t>
            </a:r>
            <a:endParaRPr/>
          </a:p>
          <a:p>
            <a:pPr indent="0" lvl="0" marL="0" rtl="0" algn="l">
              <a:spcBef>
                <a:spcPts val="0"/>
              </a:spcBef>
              <a:spcAft>
                <a:spcPts val="1200"/>
              </a:spcAft>
              <a:buNone/>
            </a:pPr>
            <a:r>
              <a:t/>
            </a:r>
            <a:endParaRPr/>
          </a:p>
        </p:txBody>
      </p:sp>
      <p:sp>
        <p:nvSpPr>
          <p:cNvPr id="105" name="Google Shape;105;p20"/>
          <p:cNvSpPr txBox="1"/>
          <p:nvPr/>
        </p:nvSpPr>
        <p:spPr>
          <a:xfrm>
            <a:off x="52526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2 - Maneuvers</a:t>
            </a:r>
            <a:endParaRPr sz="2400">
              <a:solidFill>
                <a:schemeClr val="dk2"/>
              </a:solidFill>
            </a:endParaRPr>
          </a:p>
        </p:txBody>
      </p:sp>
      <p:pic>
        <p:nvPicPr>
          <p:cNvPr id="106" name="Google Shape;106;p20"/>
          <p:cNvPicPr preferRelativeResize="0"/>
          <p:nvPr/>
        </p:nvPicPr>
        <p:blipFill>
          <a:blip r:embed="rId3">
            <a:alphaModFix/>
          </a:blip>
          <a:stretch>
            <a:fillRect/>
          </a:stretch>
        </p:blipFill>
        <p:spPr>
          <a:xfrm>
            <a:off x="152400" y="1170125"/>
            <a:ext cx="4709301" cy="3384381"/>
          </a:xfrm>
          <a:prstGeom prst="rect">
            <a:avLst/>
          </a:prstGeom>
          <a:noFill/>
          <a:ln>
            <a:noFill/>
          </a:ln>
        </p:spPr>
      </p:pic>
      <p:sp>
        <p:nvSpPr>
          <p:cNvPr id="107" name="Google Shape;107;p20"/>
          <p:cNvSpPr/>
          <p:nvPr/>
        </p:nvSpPr>
        <p:spPr>
          <a:xfrm>
            <a:off x="5078800" y="2062250"/>
            <a:ext cx="1819500" cy="331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20"/>
          <p:cNvSpPr/>
          <p:nvPr/>
        </p:nvSpPr>
        <p:spPr>
          <a:xfrm>
            <a:off x="5078800" y="3694625"/>
            <a:ext cx="2013600" cy="3315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9" name="Google Shape;109;p20">
            <a:hlinkClick action="ppaction://hlinksldjump" r:id="rId4"/>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113" name="Shape 113"/>
        <p:cNvGrpSpPr/>
        <p:nvPr/>
      </p:nvGrpSpPr>
      <p:grpSpPr>
        <a:xfrm>
          <a:off x="0" y="0"/>
          <a:ext cx="0" cy="0"/>
          <a:chOff x="0" y="0"/>
          <a:chExt cx="0" cy="0"/>
        </a:xfrm>
      </p:grpSpPr>
      <p:sp>
        <p:nvSpPr>
          <p:cNvPr id="114" name="Google Shape;114;p21"/>
          <p:cNvSpPr txBox="1"/>
          <p:nvPr/>
        </p:nvSpPr>
        <p:spPr>
          <a:xfrm>
            <a:off x="4807850" y="-5"/>
            <a:ext cx="74241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2"/>
                </a:solidFill>
              </a:rPr>
              <a:t>SAMPLE 3 - Asynchronies</a:t>
            </a:r>
            <a:endParaRPr sz="2400">
              <a:solidFill>
                <a:schemeClr val="dk2"/>
              </a:solidFill>
            </a:endParaRPr>
          </a:p>
        </p:txBody>
      </p:sp>
      <p:sp>
        <p:nvSpPr>
          <p:cNvPr id="115" name="Google Shape;115;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Auto-Trigger A</a:t>
            </a:r>
            <a:endParaRPr/>
          </a:p>
        </p:txBody>
      </p:sp>
      <p:sp>
        <p:nvSpPr>
          <p:cNvPr id="116" name="Google Shape;116;p21"/>
          <p:cNvSpPr txBox="1"/>
          <p:nvPr>
            <p:ph idx="1" type="body"/>
          </p:nvPr>
        </p:nvSpPr>
        <p:spPr>
          <a:xfrm>
            <a:off x="5014100" y="1152475"/>
            <a:ext cx="3818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65 yo M, intubated on volume target, now with increased RR</a:t>
            </a:r>
            <a:endParaRPr/>
          </a:p>
          <a:p>
            <a:pPr indent="0" lvl="0" marL="0" rtl="0" algn="l">
              <a:spcBef>
                <a:spcPts val="1200"/>
              </a:spcBef>
              <a:spcAft>
                <a:spcPts val="1200"/>
              </a:spcAft>
              <a:buNone/>
            </a:pPr>
            <a:r>
              <a:rPr lang="en"/>
              <a:t>-On propofol + fent gtt </a:t>
            </a:r>
            <a:endParaRPr/>
          </a:p>
        </p:txBody>
      </p:sp>
      <p:pic>
        <p:nvPicPr>
          <p:cNvPr id="117" name="Google Shape;117;p21"/>
          <p:cNvPicPr preferRelativeResize="0"/>
          <p:nvPr/>
        </p:nvPicPr>
        <p:blipFill>
          <a:blip r:embed="rId3">
            <a:alphaModFix/>
          </a:blip>
          <a:stretch>
            <a:fillRect/>
          </a:stretch>
        </p:blipFill>
        <p:spPr>
          <a:xfrm>
            <a:off x="419275" y="984125"/>
            <a:ext cx="3435158" cy="3820975"/>
          </a:xfrm>
          <a:prstGeom prst="rect">
            <a:avLst/>
          </a:prstGeom>
          <a:noFill/>
          <a:ln>
            <a:noFill/>
          </a:ln>
        </p:spPr>
      </p:pic>
      <p:sp>
        <p:nvSpPr>
          <p:cNvPr id="118" name="Google Shape;118;p21">
            <a:hlinkClick action="ppaction://hlinksldjump" r:id="rId4"/>
          </p:cNvPr>
          <p:cNvSpPr/>
          <p:nvPr/>
        </p:nvSpPr>
        <p:spPr>
          <a:xfrm>
            <a:off x="8556325" y="4634000"/>
            <a:ext cx="587700" cy="5094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Main Menu</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